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75" r:id="rId15"/>
    <p:sldId id="268" r:id="rId16"/>
    <p:sldId id="269" r:id="rId17"/>
    <p:sldId id="270" r:id="rId18"/>
    <p:sldId id="271" r:id="rId19"/>
    <p:sldId id="272" r:id="rId20"/>
    <p:sldId id="273" r:id="rId21"/>
  </p:sldIdLst>
  <p:sldSz cx="9144000" cy="5143500" type="screen16x9"/>
  <p:notesSz cx="6858000" cy="9144000"/>
  <p:embeddedFontLst>
    <p:embeddedFont>
      <p:font typeface="Economica"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17B28-68F6-4BE4-82FA-A526B4D4E2F2}" v="1" dt="2023-07-17T22:11:31.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snapToGrid="0">
      <p:cViewPr varScale="1">
        <p:scale>
          <a:sx n="182" d="100"/>
          <a:sy n="182" d="100"/>
        </p:scale>
        <p:origin x="119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Roethemeyer" userId="ab297de713621b04" providerId="LiveId" clId="{48217B28-68F6-4BE4-82FA-A526B4D4E2F2}"/>
    <pc:docChg chg="modSld">
      <pc:chgData name="Sam Roethemeyer" userId="ab297de713621b04" providerId="LiveId" clId="{48217B28-68F6-4BE4-82FA-A526B4D4E2F2}" dt="2023-07-17T22:11:31.591" v="0"/>
      <pc:docMkLst>
        <pc:docMk/>
      </pc:docMkLst>
      <pc:sldChg chg="delSp modTransition modAnim">
        <pc:chgData name="Sam Roethemeyer" userId="ab297de713621b04" providerId="LiveId" clId="{48217B28-68F6-4BE4-82FA-A526B4D4E2F2}" dt="2023-07-17T22:11:31.591" v="0"/>
        <pc:sldMkLst>
          <pc:docMk/>
          <pc:sldMk cId="0" sldId="256"/>
        </pc:sldMkLst>
        <pc:picChg chg="del">
          <ac:chgData name="Sam Roethemeyer" userId="ab297de713621b04" providerId="LiveId" clId="{48217B28-68F6-4BE4-82FA-A526B4D4E2F2}" dt="2023-07-17T22:11:31.591" v="0"/>
          <ac:picMkLst>
            <pc:docMk/>
            <pc:sldMk cId="0" sldId="256"/>
            <ac:picMk id="3" creationId="{4776CB2F-B96B-4F66-989B-5960BA4442E0}"/>
          </ac:picMkLst>
        </pc:picChg>
      </pc:sldChg>
      <pc:sldChg chg="delSp modTransition modAnim">
        <pc:chgData name="Sam Roethemeyer" userId="ab297de713621b04" providerId="LiveId" clId="{48217B28-68F6-4BE4-82FA-A526B4D4E2F2}" dt="2023-07-17T22:11:31.591" v="0"/>
        <pc:sldMkLst>
          <pc:docMk/>
          <pc:sldMk cId="0" sldId="257"/>
        </pc:sldMkLst>
        <pc:picChg chg="del">
          <ac:chgData name="Sam Roethemeyer" userId="ab297de713621b04" providerId="LiveId" clId="{48217B28-68F6-4BE4-82FA-A526B4D4E2F2}" dt="2023-07-17T22:11:31.591" v="0"/>
          <ac:picMkLst>
            <pc:docMk/>
            <pc:sldMk cId="0" sldId="257"/>
            <ac:picMk id="6" creationId="{D6F98C66-EC9C-485B-B8D9-699968FD969B}"/>
          </ac:picMkLst>
        </pc:picChg>
      </pc:sldChg>
      <pc:sldChg chg="delSp modTransition modAnim">
        <pc:chgData name="Sam Roethemeyer" userId="ab297de713621b04" providerId="LiveId" clId="{48217B28-68F6-4BE4-82FA-A526B4D4E2F2}" dt="2023-07-17T22:11:31.591" v="0"/>
        <pc:sldMkLst>
          <pc:docMk/>
          <pc:sldMk cId="0" sldId="258"/>
        </pc:sldMkLst>
        <pc:picChg chg="del">
          <ac:chgData name="Sam Roethemeyer" userId="ab297de713621b04" providerId="LiveId" clId="{48217B28-68F6-4BE4-82FA-A526B4D4E2F2}" dt="2023-07-17T22:11:31.591" v="0"/>
          <ac:picMkLst>
            <pc:docMk/>
            <pc:sldMk cId="0" sldId="258"/>
            <ac:picMk id="3" creationId="{F8AB89D0-6755-4F56-A59B-C2F8640990CA}"/>
          </ac:picMkLst>
        </pc:picChg>
      </pc:sldChg>
      <pc:sldChg chg="delSp modTransition modAnim">
        <pc:chgData name="Sam Roethemeyer" userId="ab297de713621b04" providerId="LiveId" clId="{48217B28-68F6-4BE4-82FA-A526B4D4E2F2}" dt="2023-07-17T22:11:31.591" v="0"/>
        <pc:sldMkLst>
          <pc:docMk/>
          <pc:sldMk cId="0" sldId="259"/>
        </pc:sldMkLst>
        <pc:picChg chg="del">
          <ac:chgData name="Sam Roethemeyer" userId="ab297de713621b04" providerId="LiveId" clId="{48217B28-68F6-4BE4-82FA-A526B4D4E2F2}" dt="2023-07-17T22:11:31.591" v="0"/>
          <ac:picMkLst>
            <pc:docMk/>
            <pc:sldMk cId="0" sldId="259"/>
            <ac:picMk id="5" creationId="{2E1238D7-BB06-400E-BF43-CAFBB7E07267}"/>
          </ac:picMkLst>
        </pc:picChg>
      </pc:sldChg>
      <pc:sldChg chg="delSp modTransition modAnim">
        <pc:chgData name="Sam Roethemeyer" userId="ab297de713621b04" providerId="LiveId" clId="{48217B28-68F6-4BE4-82FA-A526B4D4E2F2}" dt="2023-07-17T22:11:31.591" v="0"/>
        <pc:sldMkLst>
          <pc:docMk/>
          <pc:sldMk cId="0" sldId="260"/>
        </pc:sldMkLst>
        <pc:picChg chg="del">
          <ac:chgData name="Sam Roethemeyer" userId="ab297de713621b04" providerId="LiveId" clId="{48217B28-68F6-4BE4-82FA-A526B4D4E2F2}" dt="2023-07-17T22:11:31.591" v="0"/>
          <ac:picMkLst>
            <pc:docMk/>
            <pc:sldMk cId="0" sldId="260"/>
            <ac:picMk id="3" creationId="{0280DC99-52EF-43E8-AC3E-304B3B72D1A3}"/>
          </ac:picMkLst>
        </pc:picChg>
      </pc:sldChg>
      <pc:sldChg chg="delSp modTransition modAnim">
        <pc:chgData name="Sam Roethemeyer" userId="ab297de713621b04" providerId="LiveId" clId="{48217B28-68F6-4BE4-82FA-A526B4D4E2F2}" dt="2023-07-17T22:11:31.591" v="0"/>
        <pc:sldMkLst>
          <pc:docMk/>
          <pc:sldMk cId="0" sldId="261"/>
        </pc:sldMkLst>
        <pc:picChg chg="del">
          <ac:chgData name="Sam Roethemeyer" userId="ab297de713621b04" providerId="LiveId" clId="{48217B28-68F6-4BE4-82FA-A526B4D4E2F2}" dt="2023-07-17T22:11:31.591" v="0"/>
          <ac:picMkLst>
            <pc:docMk/>
            <pc:sldMk cId="0" sldId="261"/>
            <ac:picMk id="2" creationId="{C7C56AA7-0218-423D-9B42-72BD9E7CC8C5}"/>
          </ac:picMkLst>
        </pc:picChg>
      </pc:sldChg>
      <pc:sldChg chg="delSp modTransition modAnim">
        <pc:chgData name="Sam Roethemeyer" userId="ab297de713621b04" providerId="LiveId" clId="{48217B28-68F6-4BE4-82FA-A526B4D4E2F2}" dt="2023-07-17T22:11:31.591" v="0"/>
        <pc:sldMkLst>
          <pc:docMk/>
          <pc:sldMk cId="0" sldId="262"/>
        </pc:sldMkLst>
        <pc:picChg chg="del">
          <ac:chgData name="Sam Roethemeyer" userId="ab297de713621b04" providerId="LiveId" clId="{48217B28-68F6-4BE4-82FA-A526B4D4E2F2}" dt="2023-07-17T22:11:31.591" v="0"/>
          <ac:picMkLst>
            <pc:docMk/>
            <pc:sldMk cId="0" sldId="262"/>
            <ac:picMk id="3" creationId="{A86B5B7B-63F6-4D0E-84D8-7231EF6D81A8}"/>
          </ac:picMkLst>
        </pc:picChg>
      </pc:sldChg>
      <pc:sldChg chg="delSp modTransition modAnim">
        <pc:chgData name="Sam Roethemeyer" userId="ab297de713621b04" providerId="LiveId" clId="{48217B28-68F6-4BE4-82FA-A526B4D4E2F2}" dt="2023-07-17T22:11:31.591" v="0"/>
        <pc:sldMkLst>
          <pc:docMk/>
          <pc:sldMk cId="0" sldId="263"/>
        </pc:sldMkLst>
        <pc:picChg chg="del">
          <ac:chgData name="Sam Roethemeyer" userId="ab297de713621b04" providerId="LiveId" clId="{48217B28-68F6-4BE4-82FA-A526B4D4E2F2}" dt="2023-07-17T22:11:31.591" v="0"/>
          <ac:picMkLst>
            <pc:docMk/>
            <pc:sldMk cId="0" sldId="263"/>
            <ac:picMk id="9" creationId="{9387188F-8D02-40E3-8131-E8FB999F93AB}"/>
          </ac:picMkLst>
        </pc:picChg>
      </pc:sldChg>
      <pc:sldChg chg="delSp modTransition modAnim">
        <pc:chgData name="Sam Roethemeyer" userId="ab297de713621b04" providerId="LiveId" clId="{48217B28-68F6-4BE4-82FA-A526B4D4E2F2}" dt="2023-07-17T22:11:31.591" v="0"/>
        <pc:sldMkLst>
          <pc:docMk/>
          <pc:sldMk cId="0" sldId="264"/>
        </pc:sldMkLst>
        <pc:picChg chg="del">
          <ac:chgData name="Sam Roethemeyer" userId="ab297de713621b04" providerId="LiveId" clId="{48217B28-68F6-4BE4-82FA-A526B4D4E2F2}" dt="2023-07-17T22:11:31.591" v="0"/>
          <ac:picMkLst>
            <pc:docMk/>
            <pc:sldMk cId="0" sldId="264"/>
            <ac:picMk id="4" creationId="{28211EC7-D7E9-49F9-981E-C15B389AB5E9}"/>
          </ac:picMkLst>
        </pc:picChg>
      </pc:sldChg>
      <pc:sldChg chg="delSp modTransition modAnim">
        <pc:chgData name="Sam Roethemeyer" userId="ab297de713621b04" providerId="LiveId" clId="{48217B28-68F6-4BE4-82FA-A526B4D4E2F2}" dt="2023-07-17T22:11:31.591" v="0"/>
        <pc:sldMkLst>
          <pc:docMk/>
          <pc:sldMk cId="0" sldId="265"/>
        </pc:sldMkLst>
        <pc:picChg chg="del">
          <ac:chgData name="Sam Roethemeyer" userId="ab297de713621b04" providerId="LiveId" clId="{48217B28-68F6-4BE4-82FA-A526B4D4E2F2}" dt="2023-07-17T22:11:31.591" v="0"/>
          <ac:picMkLst>
            <pc:docMk/>
            <pc:sldMk cId="0" sldId="265"/>
            <ac:picMk id="3" creationId="{0408F18F-6697-4485-8FA8-78A6F09F771C}"/>
          </ac:picMkLst>
        </pc:picChg>
      </pc:sldChg>
      <pc:sldChg chg="delSp modTransition modAnim">
        <pc:chgData name="Sam Roethemeyer" userId="ab297de713621b04" providerId="LiveId" clId="{48217B28-68F6-4BE4-82FA-A526B4D4E2F2}" dt="2023-07-17T22:11:31.591" v="0"/>
        <pc:sldMkLst>
          <pc:docMk/>
          <pc:sldMk cId="0" sldId="266"/>
        </pc:sldMkLst>
        <pc:picChg chg="del">
          <ac:chgData name="Sam Roethemeyer" userId="ab297de713621b04" providerId="LiveId" clId="{48217B28-68F6-4BE4-82FA-A526B4D4E2F2}" dt="2023-07-17T22:11:31.591" v="0"/>
          <ac:picMkLst>
            <pc:docMk/>
            <pc:sldMk cId="0" sldId="266"/>
            <ac:picMk id="5" creationId="{58FF6723-393C-4AD6-B073-420C85313066}"/>
          </ac:picMkLst>
        </pc:picChg>
      </pc:sldChg>
      <pc:sldChg chg="delSp modTransition modAnim">
        <pc:chgData name="Sam Roethemeyer" userId="ab297de713621b04" providerId="LiveId" clId="{48217B28-68F6-4BE4-82FA-A526B4D4E2F2}" dt="2023-07-17T22:11:31.591" v="0"/>
        <pc:sldMkLst>
          <pc:docMk/>
          <pc:sldMk cId="0" sldId="267"/>
        </pc:sldMkLst>
        <pc:picChg chg="del">
          <ac:chgData name="Sam Roethemeyer" userId="ab297de713621b04" providerId="LiveId" clId="{48217B28-68F6-4BE4-82FA-A526B4D4E2F2}" dt="2023-07-17T22:11:31.591" v="0"/>
          <ac:picMkLst>
            <pc:docMk/>
            <pc:sldMk cId="0" sldId="267"/>
            <ac:picMk id="2" creationId="{5BBFBBA3-EDC6-4D33-9EF2-30BC7FD98B94}"/>
          </ac:picMkLst>
        </pc:picChg>
      </pc:sldChg>
      <pc:sldChg chg="delSp modTransition modAnim">
        <pc:chgData name="Sam Roethemeyer" userId="ab297de713621b04" providerId="LiveId" clId="{48217B28-68F6-4BE4-82FA-A526B4D4E2F2}" dt="2023-07-17T22:11:31.591" v="0"/>
        <pc:sldMkLst>
          <pc:docMk/>
          <pc:sldMk cId="0" sldId="268"/>
        </pc:sldMkLst>
        <pc:picChg chg="del">
          <ac:chgData name="Sam Roethemeyer" userId="ab297de713621b04" providerId="LiveId" clId="{48217B28-68F6-4BE4-82FA-A526B4D4E2F2}" dt="2023-07-17T22:11:31.591" v="0"/>
          <ac:picMkLst>
            <pc:docMk/>
            <pc:sldMk cId="0" sldId="268"/>
            <ac:picMk id="2" creationId="{1AFD5D0F-7B43-40A4-A930-13843E1509B3}"/>
          </ac:picMkLst>
        </pc:picChg>
      </pc:sldChg>
      <pc:sldChg chg="delSp modTransition modAnim">
        <pc:chgData name="Sam Roethemeyer" userId="ab297de713621b04" providerId="LiveId" clId="{48217B28-68F6-4BE4-82FA-A526B4D4E2F2}" dt="2023-07-17T22:11:31.591" v="0"/>
        <pc:sldMkLst>
          <pc:docMk/>
          <pc:sldMk cId="0" sldId="269"/>
        </pc:sldMkLst>
        <pc:picChg chg="del">
          <ac:chgData name="Sam Roethemeyer" userId="ab297de713621b04" providerId="LiveId" clId="{48217B28-68F6-4BE4-82FA-A526B4D4E2F2}" dt="2023-07-17T22:11:31.591" v="0"/>
          <ac:picMkLst>
            <pc:docMk/>
            <pc:sldMk cId="0" sldId="269"/>
            <ac:picMk id="2" creationId="{452D54B1-5809-4AD9-911A-8CBF83D1B611}"/>
          </ac:picMkLst>
        </pc:picChg>
      </pc:sldChg>
      <pc:sldChg chg="delSp modTransition modAnim">
        <pc:chgData name="Sam Roethemeyer" userId="ab297de713621b04" providerId="LiveId" clId="{48217B28-68F6-4BE4-82FA-A526B4D4E2F2}" dt="2023-07-17T22:11:31.591" v="0"/>
        <pc:sldMkLst>
          <pc:docMk/>
          <pc:sldMk cId="0" sldId="270"/>
        </pc:sldMkLst>
        <pc:picChg chg="del">
          <ac:chgData name="Sam Roethemeyer" userId="ab297de713621b04" providerId="LiveId" clId="{48217B28-68F6-4BE4-82FA-A526B4D4E2F2}" dt="2023-07-17T22:11:31.591" v="0"/>
          <ac:picMkLst>
            <pc:docMk/>
            <pc:sldMk cId="0" sldId="270"/>
            <ac:picMk id="2" creationId="{B6754196-4878-498E-85AF-817D61B1BC6B}"/>
          </ac:picMkLst>
        </pc:picChg>
      </pc:sldChg>
      <pc:sldChg chg="modTransition">
        <pc:chgData name="Sam Roethemeyer" userId="ab297de713621b04" providerId="LiveId" clId="{48217B28-68F6-4BE4-82FA-A526B4D4E2F2}" dt="2023-07-17T22:11:31.591" v="0"/>
        <pc:sldMkLst>
          <pc:docMk/>
          <pc:sldMk cId="0" sldId="271"/>
        </pc:sldMkLst>
      </pc:sldChg>
      <pc:sldChg chg="modTransition">
        <pc:chgData name="Sam Roethemeyer" userId="ab297de713621b04" providerId="LiveId" clId="{48217B28-68F6-4BE4-82FA-A526B4D4E2F2}" dt="2023-07-17T22:11:31.591" v="0"/>
        <pc:sldMkLst>
          <pc:docMk/>
          <pc:sldMk cId="0" sldId="272"/>
        </pc:sldMkLst>
      </pc:sldChg>
      <pc:sldChg chg="modTransition">
        <pc:chgData name="Sam Roethemeyer" userId="ab297de713621b04" providerId="LiveId" clId="{48217B28-68F6-4BE4-82FA-A526B4D4E2F2}" dt="2023-07-17T22:11:31.591" v="0"/>
        <pc:sldMkLst>
          <pc:docMk/>
          <pc:sldMk cId="0" sldId="273"/>
        </pc:sldMkLst>
      </pc:sldChg>
      <pc:sldChg chg="delSp modTransition modAnim">
        <pc:chgData name="Sam Roethemeyer" userId="ab297de713621b04" providerId="LiveId" clId="{48217B28-68F6-4BE4-82FA-A526B4D4E2F2}" dt="2023-07-17T22:11:31.591" v="0"/>
        <pc:sldMkLst>
          <pc:docMk/>
          <pc:sldMk cId="611162553" sldId="274"/>
        </pc:sldMkLst>
        <pc:picChg chg="del">
          <ac:chgData name="Sam Roethemeyer" userId="ab297de713621b04" providerId="LiveId" clId="{48217B28-68F6-4BE4-82FA-A526B4D4E2F2}" dt="2023-07-17T22:11:31.591" v="0"/>
          <ac:picMkLst>
            <pc:docMk/>
            <pc:sldMk cId="611162553" sldId="274"/>
            <ac:picMk id="4" creationId="{98DAEA45-46F8-46F6-AABA-2042785F6FEF}"/>
          </ac:picMkLst>
        </pc:picChg>
      </pc:sldChg>
      <pc:sldChg chg="delSp modTransition modAnim">
        <pc:chgData name="Sam Roethemeyer" userId="ab297de713621b04" providerId="LiveId" clId="{48217B28-68F6-4BE4-82FA-A526B4D4E2F2}" dt="2023-07-17T22:11:31.591" v="0"/>
        <pc:sldMkLst>
          <pc:docMk/>
          <pc:sldMk cId="3447468455" sldId="275"/>
        </pc:sldMkLst>
        <pc:picChg chg="del">
          <ac:chgData name="Sam Roethemeyer" userId="ab297de713621b04" providerId="LiveId" clId="{48217B28-68F6-4BE4-82FA-A526B4D4E2F2}" dt="2023-07-17T22:11:31.591" v="0"/>
          <ac:picMkLst>
            <pc:docMk/>
            <pc:sldMk cId="3447468455" sldId="275"/>
            <ac:picMk id="4" creationId="{F35A4045-A363-489F-AA82-6F249AD928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t>Legal, ethical and professional issues-Jerrod</a:t>
            </a:r>
            <a:endParaRPr sz="1200" dirty="0"/>
          </a:p>
          <a:p>
            <a:pPr marL="0" lvl="0" indent="0" algn="l" rtl="0">
              <a:spcBef>
                <a:spcPts val="0"/>
              </a:spcBef>
              <a:spcAft>
                <a:spcPts val="0"/>
              </a:spcAft>
              <a:buClr>
                <a:schemeClr val="dk1"/>
              </a:buClr>
              <a:buSzPts val="1100"/>
              <a:buFont typeface="Arial"/>
              <a:buNone/>
            </a:pPr>
            <a:r>
              <a:rPr lang="en" sz="1200" dirty="0"/>
              <a:t>incident response and business continuity-Sam</a:t>
            </a:r>
            <a:endParaRPr sz="1200" dirty="0"/>
          </a:p>
          <a:p>
            <a:pPr marL="0" lvl="0" indent="0" algn="l" rtl="0">
              <a:spcBef>
                <a:spcPts val="0"/>
              </a:spcBef>
              <a:spcAft>
                <a:spcPts val="0"/>
              </a:spcAft>
              <a:buClr>
                <a:schemeClr val="dk1"/>
              </a:buClr>
              <a:buSzPts val="1100"/>
              <a:buFont typeface="Arial"/>
              <a:buNone/>
            </a:pPr>
            <a:r>
              <a:rPr lang="en" sz="1200" dirty="0"/>
              <a:t>Physical security,building requirment,data center requirments,backup systems, access control, layer security-Chris</a:t>
            </a:r>
            <a:endParaRPr sz="1200" dirty="0"/>
          </a:p>
          <a:p>
            <a:pPr marL="0" lvl="0" indent="0" algn="l" rtl="0">
              <a:spcBef>
                <a:spcPts val="0"/>
              </a:spcBef>
              <a:spcAft>
                <a:spcPts val="0"/>
              </a:spcAft>
              <a:buNone/>
            </a:pP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5ecbe1da4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5ecbe1da4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5ecbe1da4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5ecbe1da4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Open Sans"/>
              <a:buChar char="●"/>
            </a:pPr>
            <a:r>
              <a:rPr lang="en-US" dirty="0"/>
              <a:t>Physical security</a:t>
            </a:r>
          </a:p>
          <a:p>
            <a:pPr marL="457200" lvl="0" indent="-342900" algn="l" rtl="0">
              <a:lnSpc>
                <a:spcPct val="115000"/>
              </a:lnSpc>
              <a:spcBef>
                <a:spcPts val="0"/>
              </a:spcBef>
              <a:spcAft>
                <a:spcPts val="0"/>
              </a:spcAft>
              <a:buClr>
                <a:schemeClr val="dk1"/>
              </a:buClr>
              <a:buSzPts val="1800"/>
              <a:buFont typeface="Open Sans"/>
              <a:buChar char="●"/>
            </a:pPr>
            <a:r>
              <a:rPr lang="en-US" dirty="0"/>
              <a:t>Every person employed or contracted by the company will have the lowest access either to the building or data that is required in order to do their job</a:t>
            </a:r>
          </a:p>
          <a:p>
            <a:pPr marL="457200" lvl="0" indent="-342900" algn="l" rtl="0">
              <a:lnSpc>
                <a:spcPct val="115000"/>
              </a:lnSpc>
              <a:spcBef>
                <a:spcPts val="0"/>
              </a:spcBef>
              <a:spcAft>
                <a:spcPts val="0"/>
              </a:spcAft>
              <a:buClr>
                <a:schemeClr val="dk1"/>
              </a:buClr>
              <a:buSzPts val="1800"/>
              <a:buFont typeface="Open Sans"/>
              <a:buChar char="●"/>
            </a:pPr>
            <a:r>
              <a:rPr lang="en-US" dirty="0"/>
              <a:t>Each person will be required to do both a both a financial credit and criminal back round check</a:t>
            </a:r>
          </a:p>
          <a:p>
            <a:pPr marL="457200" lvl="0" indent="-342900" algn="l" rtl="0">
              <a:lnSpc>
                <a:spcPct val="115000"/>
              </a:lnSpc>
              <a:spcBef>
                <a:spcPts val="0"/>
              </a:spcBef>
              <a:spcAft>
                <a:spcPts val="0"/>
              </a:spcAft>
              <a:buClr>
                <a:schemeClr val="dk1"/>
              </a:buClr>
              <a:buSzPts val="1800"/>
              <a:buFont typeface="Open Sans"/>
              <a:buChar char="●"/>
            </a:pPr>
            <a:r>
              <a:rPr lang="en-US" dirty="0"/>
              <a:t>We will a have system that monitors power </a:t>
            </a:r>
            <a:r>
              <a:rPr lang="en-US" dirty="0" err="1"/>
              <a:t>flucuations</a:t>
            </a:r>
            <a:r>
              <a:rPr lang="en-US" dirty="0"/>
              <a:t> and  a system that also monitors when a device is added or removed to the system</a:t>
            </a:r>
          </a:p>
          <a:p>
            <a:pPr marL="457200" lvl="0" indent="-342900" algn="l" rtl="0">
              <a:lnSpc>
                <a:spcPct val="115000"/>
              </a:lnSpc>
              <a:spcBef>
                <a:spcPts val="0"/>
              </a:spcBef>
              <a:spcAft>
                <a:spcPts val="0"/>
              </a:spcAft>
              <a:buClr>
                <a:schemeClr val="dk1"/>
              </a:buClr>
              <a:buSzPts val="1800"/>
              <a:buFont typeface="Open Sans"/>
              <a:buChar char="●"/>
            </a:pPr>
            <a:r>
              <a:rPr lang="en-US" dirty="0"/>
              <a:t>We will have mantraps  that only allow on one person at a time with opening doors to allow for fire safety and allow for ADA act compliance</a:t>
            </a:r>
          </a:p>
          <a:p>
            <a:pPr marL="457200" lvl="0" indent="-342900" algn="l" rtl="0">
              <a:lnSpc>
                <a:spcPct val="115000"/>
              </a:lnSpc>
              <a:spcBef>
                <a:spcPts val="0"/>
              </a:spcBef>
              <a:spcAft>
                <a:spcPts val="0"/>
              </a:spcAft>
              <a:buClr>
                <a:schemeClr val="dk1"/>
              </a:buClr>
              <a:buSzPts val="1800"/>
              <a:buFont typeface="Open Sans"/>
              <a:buChar char="●"/>
            </a:pPr>
            <a:r>
              <a:rPr lang="en-US" dirty="0"/>
              <a:t>We will </a:t>
            </a:r>
            <a:r>
              <a:rPr lang="en-US" dirty="0" err="1"/>
              <a:t>Hve</a:t>
            </a:r>
            <a:r>
              <a:rPr lang="en-US" dirty="0"/>
              <a:t>  </a:t>
            </a:r>
            <a:r>
              <a:rPr lang="en-US" dirty="0" err="1"/>
              <a:t>permineter</a:t>
            </a:r>
            <a:r>
              <a:rPr lang="en-US" dirty="0"/>
              <a:t> fencing with 100 foot clear space to allow for complete </a:t>
            </a:r>
            <a:r>
              <a:rPr lang="en-US" dirty="0" err="1"/>
              <a:t>CCtv</a:t>
            </a:r>
            <a:r>
              <a:rPr lang="en-US" dirty="0"/>
              <a:t> view of </a:t>
            </a:r>
            <a:r>
              <a:rPr lang="en-US" dirty="0" err="1"/>
              <a:t>enterences</a:t>
            </a:r>
            <a:r>
              <a:rPr lang="en-US" dirty="0"/>
              <a:t> and exits around the building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5ecbe1da4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5ecbe1da4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Building</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5ecbe1da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05ecbe1da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5ecbe1da4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5ecbe1da4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e400f10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6e400f10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6e400f105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6e400f10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6e400f10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6e400f105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6e44932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6e44932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5ecbe1da4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5ecbe1da4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6e400f1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06e400f1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5fd02f3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05fd02f3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is PCI DSS</a:t>
            </a:r>
          </a:p>
          <a:p>
            <a:pPr marL="0" lvl="0" indent="0" algn="l" rtl="0">
              <a:spcBef>
                <a:spcPts val="0"/>
              </a:spcBef>
              <a:spcAft>
                <a:spcPts val="0"/>
              </a:spcAft>
              <a:buNone/>
            </a:pPr>
            <a:r>
              <a:rPr lang="en-US" dirty="0"/>
              <a:t>Not law but is a standard</a:t>
            </a:r>
          </a:p>
          <a:p>
            <a:pPr marL="0" lvl="0" indent="0" algn="l" rtl="0">
              <a:spcBef>
                <a:spcPts val="0"/>
              </a:spcBef>
              <a:spcAft>
                <a:spcPts val="0"/>
              </a:spcAft>
              <a:buNone/>
            </a:pPr>
            <a:r>
              <a:rPr lang="en-US" dirty="0"/>
              <a:t>Regulation because energy usage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6e400f1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6e400f1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5ecbe1da4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5ecbe1da4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5ecbe1da4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5ecbe1da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5ecbe1da4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5ecbe1da4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6e44932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6e44932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hyperlink" Target="https://www.rackmountsolutions.net/42u-ucoustic-soundproof-server-rack/" TargetMode="External"/><Relationship Id="rId2" Type="http://schemas.openxmlformats.org/officeDocument/2006/relationships/hyperlink" Target="https://www.cisco.com/c/en/us/products/collateral/servers-unified-computing/ucs-c-series-rack-servers/at-a-glance-c45-2375918.html?wcmmode=disabled" TargetMode="External"/><Relationship Id="rId1" Type="http://schemas.openxmlformats.org/officeDocument/2006/relationships/slideLayout" Target="../slideLayouts/slideLayout3.xml"/><Relationship Id="rId6" Type="http://schemas.openxmlformats.org/officeDocument/2006/relationships/hyperlink" Target="https://www.dihuni.com/product/apc-by-schneider-electric-srt10krmxli-smart-ups-srt-10000va-rm-230v/?gclid=EAIaIQobChMI3O2fyv3X9AIVfj6tBh2yoQ5-EAQYByABEgJVqvD_BwE" TargetMode="External"/><Relationship Id="rId5" Type="http://schemas.openxmlformats.org/officeDocument/2006/relationships/hyperlink" Target="https://www.serversupply.com/NETWORKING/ROUTER/3%20PORT/CISCO/ISR4351K9_224284.htm?gclid=EAIaIQobChMIurOhif3X9AIVhwqtBh0MMQm5EAQYAiABEgJqkPD_BwE" TargetMode="External"/><Relationship Id="rId4" Type="http://schemas.openxmlformats.org/officeDocument/2006/relationships/hyperlink" Target="https://www.fs.com/products/134657.html?currency=USD&amp;paid=google_shopping&amp;gclid=EAIaIQobChMIio2pvvzX9AIVPg2tBh0DlwhTEAQYASABEgJQRPD_Bw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hs.gov/hipaa/for-professionals/privacy/laws-regulations/index.html" TargetMode="External"/><Relationship Id="rId7" Type="http://schemas.openxmlformats.org/officeDocument/2006/relationships/hyperlink" Target="https://protus3.com/physical-security-for-data-center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pcicomplianceguide.org/faq/" TargetMode="External"/><Relationship Id="rId5" Type="http://schemas.openxmlformats.org/officeDocument/2006/relationships/hyperlink" Target="https://www.datacenterdynamics.com/en/analysis/data-center-water-usage-remains-hidden/" TargetMode="External"/><Relationship Id="rId4" Type="http://schemas.openxmlformats.org/officeDocument/2006/relationships/hyperlink" Target="https://www.azfamily.com/news/features/chandler-neighbors-annoyed-by-constant-hum-coming-from-giant-datacenter/article_bef22562-466f-11ec-812e-ebb7dfd00c2e.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vtech.com/articles/9245/top-three-business-continuity-factors-data-centers/" TargetMode="External"/><Relationship Id="rId3" Type="http://schemas.openxmlformats.org/officeDocument/2006/relationships/hyperlink" Target="https://www.csoonline.com/article/2112402/physical-security-19-ways-to-build-physical-security-into-a-data-center.html" TargetMode="External"/><Relationship Id="rId7" Type="http://schemas.openxmlformats.org/officeDocument/2006/relationships/hyperlink" Target="https://www.imperva.com/learn/availability/business-continuity-plann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cloud.google.com/security/incident-response" TargetMode="External"/><Relationship Id="rId5" Type="http://schemas.openxmlformats.org/officeDocument/2006/relationships/hyperlink" Target="https://www.datacenterknowledge.com/archives/2015/07/07/in-data-center-management-ounce-of-prevention-goes-a-long-way" TargetMode="External"/><Relationship Id="rId4" Type="http://schemas.openxmlformats.org/officeDocument/2006/relationships/hyperlink" Target="https://www.isa.org/intech-home/2020/march-april/departments/physical-security-of-a-data-cen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atlantic.net/hipaa-compliant-hosting/hipaa-compliance-guide-what-is-hipaa/" TargetMode="External"/><Relationship Id="rId3" Type="http://schemas.openxmlformats.org/officeDocument/2006/relationships/hyperlink" Target="https://www.datacenterknowledge.com/archives/2015/07/07/in-data-center-management-ounce-of-prevention-goes-a-long-way" TargetMode="External"/><Relationship Id="rId7" Type="http://schemas.openxmlformats.org/officeDocument/2006/relationships/hyperlink" Target="https://www.sisainfosec.com/services/pci-dss-complianc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avtech.com/articles/9245/top-three-business-continuity-factors-data-centers/" TargetMode="External"/><Relationship Id="rId5" Type="http://schemas.openxmlformats.org/officeDocument/2006/relationships/hyperlink" Target="https://www.imperva.com/learn/availability/business-continuity-planning/" TargetMode="External"/><Relationship Id="rId4" Type="http://schemas.openxmlformats.org/officeDocument/2006/relationships/hyperlink" Target="https://cloud.google.com/security/incident-respon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tlantic.net/hipaa-compliant-hosting/hipaa-compliance-guide-what-is-hipa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cisecuritystandard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sisainfosec.com/services/pci-dss-complianc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6E58-C301-4DF1-8245-00B39B343FB5}"/>
              </a:ext>
            </a:extLst>
          </p:cNvPr>
          <p:cNvSpPr>
            <a:spLocks noGrp="1"/>
          </p:cNvSpPr>
          <p:nvPr>
            <p:ph type="title"/>
          </p:nvPr>
        </p:nvSpPr>
        <p:spPr/>
        <p:txBody>
          <a:bodyPr/>
          <a:lstStyle/>
          <a:p>
            <a:r>
              <a:rPr lang="en-US" dirty="0"/>
              <a:t>Secure Data LLC</a:t>
            </a:r>
            <a:br>
              <a:rPr lang="en-US" dirty="0"/>
            </a:br>
            <a:r>
              <a:rPr lang="en-US" dirty="0"/>
              <a:t>Security Control Plan</a:t>
            </a:r>
          </a:p>
        </p:txBody>
      </p:sp>
    </p:spTree>
    <p:extLst>
      <p:ext uri="{BB962C8B-B14F-4D97-AF65-F5344CB8AC3E}">
        <p14:creationId xmlns:p14="http://schemas.microsoft.com/office/powerpoint/2010/main" val="61116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Incident Response Plan</a:t>
            </a:r>
            <a:endParaRPr sz="2400">
              <a:latin typeface="Times New Roman"/>
              <a:ea typeface="Times New Roman"/>
              <a:cs typeface="Times New Roman"/>
              <a:sym typeface="Times New Roman"/>
            </a:endParaRPr>
          </a:p>
        </p:txBody>
      </p:sp>
      <p:sp>
        <p:nvSpPr>
          <p:cNvPr id="108" name="Google Shape;108;p21"/>
          <p:cNvSpPr txBox="1">
            <a:spLocks noGrp="1"/>
          </p:cNvSpPr>
          <p:nvPr>
            <p:ph type="body" idx="1"/>
          </p:nvPr>
        </p:nvSpPr>
        <p:spPr>
          <a:xfrm>
            <a:off x="311700" y="1225225"/>
            <a:ext cx="4791600" cy="3354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Font typeface="Times New Roman"/>
              <a:buAutoNum type="arabicPeriod"/>
            </a:pPr>
            <a:r>
              <a:rPr lang="en">
                <a:latin typeface="Times New Roman"/>
                <a:ea typeface="Times New Roman"/>
                <a:cs typeface="Times New Roman"/>
                <a:sym typeface="Times New Roman"/>
              </a:rPr>
              <a:t>Assess any incident reports and determine severity</a:t>
            </a:r>
            <a:endParaRPr>
              <a:latin typeface="Times New Roman"/>
              <a:ea typeface="Times New Roman"/>
              <a:cs typeface="Times New Roman"/>
              <a:sym typeface="Times New Roman"/>
            </a:endParaRPr>
          </a:p>
          <a:p>
            <a:pPr marL="457200" lvl="0" indent="-334327" algn="l" rtl="0">
              <a:spcBef>
                <a:spcPts val="0"/>
              </a:spcBef>
              <a:spcAft>
                <a:spcPts val="0"/>
              </a:spcAft>
              <a:buSzPct val="100000"/>
              <a:buFont typeface="Times New Roman"/>
              <a:buAutoNum type="arabicPeriod"/>
            </a:pPr>
            <a:r>
              <a:rPr lang="en">
                <a:latin typeface="Times New Roman"/>
                <a:ea typeface="Times New Roman"/>
                <a:cs typeface="Times New Roman"/>
                <a:sym typeface="Times New Roman"/>
              </a:rPr>
              <a:t>If severity is high enough activate the Incident Response team with the right people based of the incident</a:t>
            </a:r>
            <a:endParaRPr>
              <a:latin typeface="Times New Roman"/>
              <a:ea typeface="Times New Roman"/>
              <a:cs typeface="Times New Roman"/>
              <a:sym typeface="Times New Roman"/>
            </a:endParaRPr>
          </a:p>
          <a:p>
            <a:pPr marL="457200" lvl="0" indent="-334327" algn="l" rtl="0">
              <a:spcBef>
                <a:spcPts val="0"/>
              </a:spcBef>
              <a:spcAft>
                <a:spcPts val="0"/>
              </a:spcAft>
              <a:buSzPct val="100000"/>
              <a:buFont typeface="Times New Roman"/>
              <a:buAutoNum type="arabicPeriod"/>
            </a:pPr>
            <a:r>
              <a:rPr lang="en">
                <a:latin typeface="Times New Roman"/>
                <a:ea typeface="Times New Roman"/>
                <a:cs typeface="Times New Roman"/>
                <a:sym typeface="Times New Roman"/>
              </a:rPr>
              <a:t>Notify any affected businesses/customers that an incident has occured and remediation is underway</a:t>
            </a:r>
            <a:endParaRPr>
              <a:latin typeface="Times New Roman"/>
              <a:ea typeface="Times New Roman"/>
              <a:cs typeface="Times New Roman"/>
              <a:sym typeface="Times New Roman"/>
            </a:endParaRPr>
          </a:p>
          <a:p>
            <a:pPr marL="457200" lvl="0" indent="-334327" algn="l" rtl="0">
              <a:spcBef>
                <a:spcPts val="0"/>
              </a:spcBef>
              <a:spcAft>
                <a:spcPts val="0"/>
              </a:spcAft>
              <a:buSzPct val="100000"/>
              <a:buFont typeface="Times New Roman"/>
              <a:buAutoNum type="arabicPeriod"/>
            </a:pPr>
            <a:r>
              <a:rPr lang="en">
                <a:latin typeface="Times New Roman"/>
                <a:ea typeface="Times New Roman"/>
                <a:cs typeface="Times New Roman"/>
                <a:sym typeface="Times New Roman"/>
              </a:rPr>
              <a:t>Begin remediation process</a:t>
            </a:r>
            <a:endParaRPr>
              <a:latin typeface="Times New Roman"/>
              <a:ea typeface="Times New Roman"/>
              <a:cs typeface="Times New Roman"/>
              <a:sym typeface="Times New Roman"/>
            </a:endParaRPr>
          </a:p>
          <a:p>
            <a:pPr marL="457200" lvl="0" indent="-334327" algn="l" rtl="0">
              <a:spcBef>
                <a:spcPts val="0"/>
              </a:spcBef>
              <a:spcAft>
                <a:spcPts val="0"/>
              </a:spcAft>
              <a:buSzPct val="100000"/>
              <a:buFont typeface="Times New Roman"/>
              <a:buAutoNum type="arabicPeriod"/>
            </a:pPr>
            <a:r>
              <a:rPr lang="en">
                <a:latin typeface="Times New Roman"/>
                <a:ea typeface="Times New Roman"/>
                <a:cs typeface="Times New Roman"/>
                <a:sym typeface="Times New Roman"/>
              </a:rPr>
              <a:t>When finished, document everything that happened and keep it with other incident documentation to learn from later</a:t>
            </a:r>
            <a:endParaRPr>
              <a:latin typeface="Times New Roman"/>
              <a:ea typeface="Times New Roman"/>
              <a:cs typeface="Times New Roman"/>
              <a:sym typeface="Times New Roman"/>
            </a:endParaRPr>
          </a:p>
        </p:txBody>
      </p:sp>
      <p:pic>
        <p:nvPicPr>
          <p:cNvPr id="109" name="Google Shape;109;p21"/>
          <p:cNvPicPr preferRelativeResize="0"/>
          <p:nvPr/>
        </p:nvPicPr>
        <p:blipFill>
          <a:blip r:embed="rId3">
            <a:alphaModFix/>
          </a:blip>
          <a:stretch>
            <a:fillRect/>
          </a:stretch>
        </p:blipFill>
        <p:spPr>
          <a:xfrm>
            <a:off x="5103400" y="1418900"/>
            <a:ext cx="3728899" cy="230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2400">
                <a:latin typeface="Times New Roman"/>
                <a:ea typeface="Times New Roman"/>
                <a:cs typeface="Times New Roman"/>
                <a:sym typeface="Times New Roman"/>
              </a:rPr>
              <a:t>Business Continuity and Disaster Recovery</a:t>
            </a:r>
            <a:endParaRPr sz="2400">
              <a:latin typeface="Times New Roman"/>
              <a:ea typeface="Times New Roman"/>
              <a:cs typeface="Times New Roman"/>
              <a:sym typeface="Times New Roman"/>
            </a:endParaRPr>
          </a:p>
        </p:txBody>
      </p:sp>
      <p:sp>
        <p:nvSpPr>
          <p:cNvPr id="115" name="Google Shape;115;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Discuss with each client to create a BC/DR plan in the event of a disaster (natural or not) or any other event that disrupts the normal uptime of the client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In the event that the client has a disaster, make sure they have the necessary tools and IT infrastructure to be able to keep continuity and to start recovery</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Keep redundancy throughout the data center in case a disaster happens at the data center (power, network, and environment)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Keep multiple lines of communication in the event that one or more ways to communicate is down</a:t>
            </a:r>
            <a:endParaRPr dirty="0">
              <a:latin typeface="Times New Roman"/>
              <a:ea typeface="Times New Roman"/>
              <a:cs typeface="Times New Roman"/>
              <a:sym typeface="Times New Roman"/>
            </a:endParaRPr>
          </a:p>
        </p:txBody>
      </p:sp>
      <p:pic>
        <p:nvPicPr>
          <p:cNvPr id="116" name="Google Shape;116;p22"/>
          <p:cNvPicPr preferRelativeResize="0"/>
          <p:nvPr/>
        </p:nvPicPr>
        <p:blipFill>
          <a:blip r:embed="rId3">
            <a:alphaModFix/>
          </a:blip>
          <a:stretch>
            <a:fillRect/>
          </a:stretch>
        </p:blipFill>
        <p:spPr>
          <a:xfrm>
            <a:off x="3298650" y="3445396"/>
            <a:ext cx="4762501" cy="146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40450" y="3303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Physical Security</a:t>
            </a:r>
            <a:endParaRPr sz="2400">
              <a:latin typeface="Times New Roman"/>
              <a:ea typeface="Times New Roman"/>
              <a:cs typeface="Times New Roman"/>
              <a:sym typeface="Times New Roman"/>
            </a:endParaRPr>
          </a:p>
        </p:txBody>
      </p:sp>
      <p:sp>
        <p:nvSpPr>
          <p:cNvPr id="122" name="Google Shape;122;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Zero Trust Policy</a:t>
            </a:r>
            <a:endParaRPr dirty="0">
              <a:latin typeface="Times New Roman"/>
              <a:ea typeface="Times New Roman"/>
              <a:cs typeface="Times New Roman"/>
              <a:sym typeface="Times New Roman"/>
            </a:endParaRPr>
          </a:p>
          <a:p>
            <a:pPr>
              <a:buFont typeface="Times New Roman"/>
              <a:buChar char="●"/>
            </a:pPr>
            <a:r>
              <a:rPr lang="en-US" dirty="0">
                <a:latin typeface="Times New Roman"/>
                <a:ea typeface="Times New Roman"/>
                <a:cs typeface="Times New Roman"/>
                <a:sym typeface="Times New Roman"/>
              </a:rPr>
              <a:t>Pre-Employment Background check with annual checks</a:t>
            </a:r>
            <a:endParaRPr lang="en"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Monitoring systems for power, device added/resets</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Guards at Entrance/Exits with Mantraps to access areas throughout building</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Perimeter Fencing with 100 feet clear space proximity of building</a:t>
            </a:r>
            <a:endParaRPr dirty="0">
              <a:latin typeface="Times New Roman"/>
              <a:ea typeface="Times New Roman"/>
              <a:cs typeface="Times New Roman"/>
              <a:sym typeface="Times New Roman"/>
            </a:endParaRPr>
          </a:p>
        </p:txBody>
      </p:sp>
      <p:pic>
        <p:nvPicPr>
          <p:cNvPr id="123" name="Google Shape;123;p23" descr="Image result for layed security building"/>
          <p:cNvPicPr preferRelativeResize="0"/>
          <p:nvPr/>
        </p:nvPicPr>
        <p:blipFill>
          <a:blip r:embed="rId3">
            <a:alphaModFix/>
          </a:blip>
          <a:stretch>
            <a:fillRect/>
          </a:stretch>
        </p:blipFill>
        <p:spPr>
          <a:xfrm>
            <a:off x="725425" y="3034325"/>
            <a:ext cx="2752725" cy="1714500"/>
          </a:xfrm>
          <a:prstGeom prst="rect">
            <a:avLst/>
          </a:prstGeom>
          <a:noFill/>
          <a:ln>
            <a:noFill/>
          </a:ln>
        </p:spPr>
      </p:pic>
      <p:pic>
        <p:nvPicPr>
          <p:cNvPr id="124" name="Google Shape;124;p23" descr="Image result for backround check"/>
          <p:cNvPicPr preferRelativeResize="0"/>
          <p:nvPr/>
        </p:nvPicPr>
        <p:blipFill>
          <a:blip r:embed="rId4">
            <a:alphaModFix/>
          </a:blip>
          <a:stretch>
            <a:fillRect/>
          </a:stretch>
        </p:blipFill>
        <p:spPr>
          <a:xfrm>
            <a:off x="4617800" y="3034325"/>
            <a:ext cx="2552700" cy="17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72750" y="350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Building Requirements</a:t>
            </a:r>
            <a:endParaRPr sz="2400">
              <a:latin typeface="Times New Roman"/>
              <a:ea typeface="Times New Roman"/>
              <a:cs typeface="Times New Roman"/>
              <a:sym typeface="Times New Roman"/>
            </a:endParaRPr>
          </a:p>
        </p:txBody>
      </p:sp>
      <p:sp>
        <p:nvSpPr>
          <p:cNvPr id="130" name="Google Shape;130;p24"/>
          <p:cNvSpPr txBox="1">
            <a:spLocks noGrp="1"/>
          </p:cNvSpPr>
          <p:nvPr>
            <p:ph type="body" idx="1"/>
          </p:nvPr>
        </p:nvSpPr>
        <p:spPr>
          <a:xfrm>
            <a:off x="115650" y="1281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Single Entry/Exit Point for Daily Use</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Exit only Fire doors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Walls made of 1 foot thick reinforced Concrete</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Closed-circuit Television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Humidity and Temperature Controls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No windows in Controlled areas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Visitors area with bathroom to keep unauthorized people out of secure areas</a:t>
            </a:r>
            <a:endParaRPr>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sz="1100" b="1">
              <a:latin typeface="Arial"/>
              <a:ea typeface="Arial"/>
              <a:cs typeface="Arial"/>
              <a:sym typeface="Arial"/>
            </a:endParaRPr>
          </a:p>
          <a:p>
            <a:pPr marL="0" lvl="0" indent="0" algn="l" rtl="0">
              <a:spcBef>
                <a:spcPts val="1200"/>
              </a:spcBef>
              <a:spcAft>
                <a:spcPts val="1200"/>
              </a:spcAft>
              <a:buNone/>
            </a:pPr>
            <a:endParaRPr/>
          </a:p>
        </p:txBody>
      </p:sp>
      <p:pic>
        <p:nvPicPr>
          <p:cNvPr id="131" name="Google Shape;131;p24" descr="Image result for concteate building data center"/>
          <p:cNvPicPr preferRelativeResize="0"/>
          <p:nvPr/>
        </p:nvPicPr>
        <p:blipFill>
          <a:blip r:embed="rId3">
            <a:alphaModFix/>
          </a:blip>
          <a:stretch>
            <a:fillRect/>
          </a:stretch>
        </p:blipFill>
        <p:spPr>
          <a:xfrm>
            <a:off x="5721600" y="1281225"/>
            <a:ext cx="2914650" cy="1714500"/>
          </a:xfrm>
          <a:prstGeom prst="rect">
            <a:avLst/>
          </a:prstGeom>
          <a:noFill/>
          <a:ln>
            <a:noFill/>
          </a:ln>
        </p:spPr>
      </p:pic>
      <p:pic>
        <p:nvPicPr>
          <p:cNvPr id="132" name="Google Shape;132;p24" descr="Image result for closed circuit tv system"/>
          <p:cNvPicPr preferRelativeResize="0"/>
          <p:nvPr/>
        </p:nvPicPr>
        <p:blipFill>
          <a:blip r:embed="rId4">
            <a:alphaModFix/>
          </a:blip>
          <a:stretch>
            <a:fillRect/>
          </a:stretch>
        </p:blipFill>
        <p:spPr>
          <a:xfrm>
            <a:off x="2005300" y="3599975"/>
            <a:ext cx="3178150" cy="138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C818-A3A2-4C07-AFBD-42BD0DF5B4BF}"/>
              </a:ext>
            </a:extLst>
          </p:cNvPr>
          <p:cNvSpPr>
            <a:spLocks noGrp="1"/>
          </p:cNvSpPr>
          <p:nvPr>
            <p:ph type="title"/>
          </p:nvPr>
        </p:nvSpPr>
        <p:spPr/>
        <p:txBody>
          <a:bodyPr>
            <a:normAutofit/>
          </a:bodyPr>
          <a:lstStyle/>
          <a:p>
            <a:pPr algn="ctr"/>
            <a:r>
              <a:rPr lang="en-US" sz="2400" dirty="0">
                <a:latin typeface="Times New Roman" panose="02020603050405020304" pitchFamily="18" charset="0"/>
                <a:cs typeface="Times New Roman" panose="02020603050405020304" pitchFamily="18" charset="0"/>
              </a:rPr>
              <a:t>Data Center Requirements</a:t>
            </a:r>
          </a:p>
        </p:txBody>
      </p:sp>
      <p:sp>
        <p:nvSpPr>
          <p:cNvPr id="3" name="Text Placeholder 2">
            <a:extLst>
              <a:ext uri="{FF2B5EF4-FFF2-40B4-BE49-F238E27FC236}">
                <a16:creationId xmlns:a16="http://schemas.microsoft.com/office/drawing/2014/main" id="{B8761506-25FF-48E2-99F7-BA8220F461E0}"/>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50 Servers </a:t>
            </a:r>
            <a:r>
              <a:rPr lang="en-US" b="1" dirty="0">
                <a:latin typeface="Times New Roman" panose="02020603050405020304" pitchFamily="18" charset="0"/>
                <a:cs typeface="Times New Roman" panose="02020603050405020304" pitchFamily="18" charset="0"/>
                <a:hlinkClick r:id="rId2"/>
              </a:rPr>
              <a:t>Cisco UCS C220 M6 Rack Server</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25 Server Racks </a:t>
            </a:r>
            <a:r>
              <a:rPr lang="en-US" b="1" dirty="0">
                <a:latin typeface="Times New Roman" panose="02020603050405020304" pitchFamily="18" charset="0"/>
                <a:cs typeface="Times New Roman" panose="02020603050405020304" pitchFamily="18" charset="0"/>
                <a:hlinkClick r:id="rId3"/>
              </a:rPr>
              <a:t>42u </a:t>
            </a:r>
            <a:r>
              <a:rPr lang="en-US" b="1" dirty="0" err="1">
                <a:latin typeface="Times New Roman" panose="02020603050405020304" pitchFamily="18" charset="0"/>
                <a:cs typeface="Times New Roman" panose="02020603050405020304" pitchFamily="18" charset="0"/>
                <a:hlinkClick r:id="rId3"/>
              </a:rPr>
              <a:t>UCoustic</a:t>
            </a:r>
            <a:r>
              <a:rPr lang="en-US" b="1" dirty="0">
                <a:latin typeface="Times New Roman" panose="02020603050405020304" pitchFamily="18" charset="0"/>
                <a:cs typeface="Times New Roman" panose="02020603050405020304" pitchFamily="18" charset="0"/>
                <a:hlinkClick r:id="rId3"/>
              </a:rPr>
              <a:t> Soundproof Server Rack</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Cat 6 Cable/ Fiber Optic cable</a:t>
            </a:r>
          </a:p>
          <a:p>
            <a:r>
              <a:rPr lang="en-US" dirty="0">
                <a:latin typeface="Times New Roman" panose="02020603050405020304" pitchFamily="18" charset="0"/>
                <a:cs typeface="Times New Roman" panose="02020603050405020304" pitchFamily="18" charset="0"/>
              </a:rPr>
              <a:t>25 Switches </a:t>
            </a:r>
            <a:r>
              <a:rPr lang="en-US" b="1" dirty="0">
                <a:latin typeface="Times New Roman" panose="02020603050405020304" pitchFamily="18" charset="0"/>
                <a:cs typeface="Times New Roman" panose="02020603050405020304" pitchFamily="18" charset="0"/>
                <a:hlinkClick r:id="rId4"/>
              </a:rPr>
              <a:t>48-Port Gigabit Ethernet L2+ Fully Managed Switch</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25 Cisco - </a:t>
            </a:r>
            <a:r>
              <a:rPr lang="en-US" b="1" dirty="0">
                <a:latin typeface="Times New Roman" panose="02020603050405020304" pitchFamily="18" charset="0"/>
                <a:cs typeface="Times New Roman" panose="02020603050405020304" pitchFamily="18" charset="0"/>
                <a:hlinkClick r:id="rId5"/>
              </a:rPr>
              <a:t>4351 Router</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25  UPS </a:t>
            </a:r>
            <a:r>
              <a:rPr lang="en-US" b="1" dirty="0" err="1">
                <a:latin typeface="Times New Roman" panose="02020603050405020304" pitchFamily="18" charset="0"/>
                <a:cs typeface="Times New Roman" panose="02020603050405020304" pitchFamily="18" charset="0"/>
                <a:hlinkClick r:id="rId6"/>
              </a:rPr>
              <a:t>UPS</a:t>
            </a:r>
            <a:r>
              <a:rPr lang="en-US" b="1" dirty="0">
                <a:latin typeface="Times New Roman" panose="02020603050405020304" pitchFamily="18" charset="0"/>
                <a:cs typeface="Times New Roman" panose="02020603050405020304" pitchFamily="18" charset="0"/>
                <a:hlinkClick r:id="rId6"/>
              </a:rPr>
              <a:t> APC by Schneider Electric SRT10KRMXLI Smart-UPS</a:t>
            </a: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746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Backup systems</a:t>
            </a:r>
            <a:endParaRPr sz="2400">
              <a:latin typeface="Times New Roman"/>
              <a:ea typeface="Times New Roman"/>
              <a:cs typeface="Times New Roman"/>
              <a:sym typeface="Times New Roman"/>
            </a:endParaRPr>
          </a:p>
        </p:txBody>
      </p:sp>
      <p:sp>
        <p:nvSpPr>
          <p:cNvPr id="138" name="Google Shape;138;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1200"/>
              </a:spcBef>
              <a:spcAft>
                <a:spcPts val="0"/>
              </a:spcAft>
              <a:buSzPts val="1800"/>
              <a:buFont typeface="Times New Roman"/>
              <a:buChar char="●"/>
            </a:pPr>
            <a:r>
              <a:rPr lang="en">
                <a:latin typeface="Times New Roman"/>
                <a:ea typeface="Times New Roman"/>
                <a:cs typeface="Times New Roman"/>
                <a:sym typeface="Times New Roman"/>
              </a:rPr>
              <a:t>Uninterrupted power supply with generator backups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Provision of both a fire alarm system and an aspirating smoke detection system -Vesda system that detects and alerts before fire breaks out</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Water leakage detector system</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Halon Fire Suppression System in Server Areas</a:t>
            </a:r>
            <a:endParaRPr>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39" name="Google Shape;139;p25" descr="Image result for uninterpted power supply system"/>
          <p:cNvPicPr preferRelativeResize="0"/>
          <p:nvPr/>
        </p:nvPicPr>
        <p:blipFill>
          <a:blip r:embed="rId3">
            <a:alphaModFix/>
          </a:blip>
          <a:stretch>
            <a:fillRect/>
          </a:stretch>
        </p:blipFill>
        <p:spPr>
          <a:xfrm>
            <a:off x="715850" y="3005575"/>
            <a:ext cx="2600325" cy="1714500"/>
          </a:xfrm>
          <a:prstGeom prst="rect">
            <a:avLst/>
          </a:prstGeom>
          <a:noFill/>
          <a:ln>
            <a:noFill/>
          </a:ln>
        </p:spPr>
      </p:pic>
      <p:pic>
        <p:nvPicPr>
          <p:cNvPr id="140" name="Google Shape;140;p25" descr="Image result for Halon Fire Suppression System"/>
          <p:cNvPicPr preferRelativeResize="0"/>
          <p:nvPr/>
        </p:nvPicPr>
        <p:blipFill>
          <a:blip r:embed="rId4">
            <a:alphaModFix/>
          </a:blip>
          <a:stretch>
            <a:fillRect/>
          </a:stretch>
        </p:blipFill>
        <p:spPr>
          <a:xfrm>
            <a:off x="5509400" y="2631675"/>
            <a:ext cx="2962275" cy="180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Access Control</a:t>
            </a:r>
            <a:endParaRPr sz="2400">
              <a:latin typeface="Times New Roman"/>
              <a:ea typeface="Times New Roman"/>
              <a:cs typeface="Times New Roman"/>
              <a:sym typeface="Times New Roman"/>
            </a:endParaRPr>
          </a:p>
        </p:txBody>
      </p:sp>
      <p:sp>
        <p:nvSpPr>
          <p:cNvPr id="146" name="Google Shape;146;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Key cards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Only Authorized people in Controlled Spaces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Multi-Factor Authentication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Continuous monitoring and Monthly of access control rights</a:t>
            </a:r>
            <a:endParaRPr sz="1000"/>
          </a:p>
        </p:txBody>
      </p:sp>
      <p:pic>
        <p:nvPicPr>
          <p:cNvPr id="147" name="Google Shape;147;p26" descr="Image result for keycard system"/>
          <p:cNvPicPr preferRelativeResize="0"/>
          <p:nvPr/>
        </p:nvPicPr>
        <p:blipFill>
          <a:blip r:embed="rId3">
            <a:alphaModFix/>
          </a:blip>
          <a:stretch>
            <a:fillRect/>
          </a:stretch>
        </p:blipFill>
        <p:spPr>
          <a:xfrm>
            <a:off x="5883300" y="354725"/>
            <a:ext cx="2895600" cy="1714500"/>
          </a:xfrm>
          <a:prstGeom prst="rect">
            <a:avLst/>
          </a:prstGeom>
          <a:noFill/>
          <a:ln>
            <a:noFill/>
          </a:ln>
        </p:spPr>
      </p:pic>
      <p:pic>
        <p:nvPicPr>
          <p:cNvPr id="148" name="Google Shape;148;p26" descr="Image result for access control rights"/>
          <p:cNvPicPr preferRelativeResize="0"/>
          <p:nvPr/>
        </p:nvPicPr>
        <p:blipFill>
          <a:blip r:embed="rId4">
            <a:alphaModFix/>
          </a:blip>
          <a:stretch>
            <a:fillRect/>
          </a:stretch>
        </p:blipFill>
        <p:spPr>
          <a:xfrm>
            <a:off x="806925" y="2794650"/>
            <a:ext cx="2790825" cy="1714500"/>
          </a:xfrm>
          <a:prstGeom prst="rect">
            <a:avLst/>
          </a:prstGeom>
          <a:noFill/>
          <a:ln>
            <a:noFill/>
          </a:ln>
        </p:spPr>
      </p:pic>
      <p:pic>
        <p:nvPicPr>
          <p:cNvPr id="149" name="Google Shape;149;p26" descr="Image result for Multi-Factor Authentication"/>
          <p:cNvPicPr preferRelativeResize="0"/>
          <p:nvPr/>
        </p:nvPicPr>
        <p:blipFill>
          <a:blip r:embed="rId5">
            <a:alphaModFix/>
          </a:blip>
          <a:stretch>
            <a:fillRect/>
          </a:stretch>
        </p:blipFill>
        <p:spPr>
          <a:xfrm>
            <a:off x="5111550" y="2689200"/>
            <a:ext cx="2533650" cy="1714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1558025" y="373450"/>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Layered Security</a:t>
            </a:r>
            <a:endParaRPr sz="2400">
              <a:latin typeface="Times New Roman"/>
              <a:ea typeface="Times New Roman"/>
              <a:cs typeface="Times New Roman"/>
              <a:sym typeface="Times New Roman"/>
            </a:endParaRPr>
          </a:p>
        </p:txBody>
      </p:sp>
      <p:sp>
        <p:nvSpPr>
          <p:cNvPr id="155" name="Google Shape;155;p27"/>
          <p:cNvSpPr txBox="1">
            <a:spLocks noGrp="1"/>
          </p:cNvSpPr>
          <p:nvPr>
            <p:ph type="body" idx="1"/>
          </p:nvPr>
        </p:nvSpPr>
        <p:spPr>
          <a:xfrm>
            <a:off x="311700" y="1514775"/>
            <a:ext cx="8520600" cy="30645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Clr>
                <a:schemeClr val="dk1"/>
              </a:buClr>
              <a:buSzPct val="61111"/>
              <a:buFont typeface="Arial"/>
              <a:buNone/>
            </a:pPr>
            <a:r>
              <a:rPr lang="en">
                <a:latin typeface="Times New Roman"/>
                <a:ea typeface="Times New Roman"/>
                <a:cs typeface="Times New Roman"/>
                <a:sym typeface="Times New Roman"/>
              </a:rPr>
              <a:t>Anyone entering the most secure part of the data center will have been authenticated at least three times, including the following:</a:t>
            </a:r>
            <a:endParaRPr>
              <a:latin typeface="Times New Roman"/>
              <a:ea typeface="Times New Roman"/>
              <a:cs typeface="Times New Roman"/>
              <a:sym typeface="Times New Roman"/>
            </a:endParaRPr>
          </a:p>
          <a:p>
            <a:pPr marL="457200" lvl="0" indent="-308610" algn="l" rtl="0">
              <a:spcBef>
                <a:spcPts val="1200"/>
              </a:spcBef>
              <a:spcAft>
                <a:spcPts val="0"/>
              </a:spcAft>
              <a:buSzPct val="100000"/>
              <a:buFont typeface="Arial"/>
              <a:buChar char="●"/>
            </a:pPr>
            <a:r>
              <a:rPr lang="en" b="1">
                <a:latin typeface="Times New Roman"/>
                <a:ea typeface="Times New Roman"/>
                <a:cs typeface="Times New Roman"/>
                <a:sym typeface="Times New Roman"/>
              </a:rPr>
              <a:t>a.</a:t>
            </a:r>
            <a:r>
              <a:rPr lang="en">
                <a:latin typeface="Times New Roman"/>
                <a:ea typeface="Times New Roman"/>
                <a:cs typeface="Times New Roman"/>
                <a:sym typeface="Times New Roman"/>
              </a:rPr>
              <a:t> At the outer door. Security at the font with a secretary to receive guests</a:t>
            </a:r>
            <a:endParaRPr>
              <a:latin typeface="Times New Roman"/>
              <a:ea typeface="Times New Roman"/>
              <a:cs typeface="Times New Roman"/>
              <a:sym typeface="Times New Roman"/>
            </a:endParaRPr>
          </a:p>
          <a:p>
            <a:pPr marL="457200" lvl="0" indent="-308610" algn="l" rtl="0">
              <a:spcBef>
                <a:spcPts val="0"/>
              </a:spcBef>
              <a:spcAft>
                <a:spcPts val="0"/>
              </a:spcAft>
              <a:buSzPct val="100000"/>
              <a:buFont typeface="Arial"/>
              <a:buChar char="●"/>
            </a:pPr>
            <a:r>
              <a:rPr lang="en" b="1">
                <a:latin typeface="Times New Roman"/>
                <a:ea typeface="Times New Roman"/>
                <a:cs typeface="Times New Roman"/>
                <a:sym typeface="Times New Roman"/>
              </a:rPr>
              <a:t>b.</a:t>
            </a:r>
            <a:r>
              <a:rPr lang="en">
                <a:latin typeface="Times New Roman"/>
                <a:ea typeface="Times New Roman"/>
                <a:cs typeface="Times New Roman"/>
                <a:sym typeface="Times New Roman"/>
              </a:rPr>
              <a:t> At the inner door. Separates visitor area from general employee area.</a:t>
            </a:r>
            <a:endParaRPr>
              <a:latin typeface="Times New Roman"/>
              <a:ea typeface="Times New Roman"/>
              <a:cs typeface="Times New Roman"/>
              <a:sym typeface="Times New Roman"/>
            </a:endParaRPr>
          </a:p>
          <a:p>
            <a:pPr marL="457200" lvl="0" indent="-308610" algn="l" rtl="0">
              <a:spcBef>
                <a:spcPts val="0"/>
              </a:spcBef>
              <a:spcAft>
                <a:spcPts val="0"/>
              </a:spcAft>
              <a:buSzPct val="100000"/>
              <a:buFont typeface="Arial"/>
              <a:buChar char="●"/>
            </a:pPr>
            <a:r>
              <a:rPr lang="en" b="1">
                <a:latin typeface="Times New Roman"/>
                <a:ea typeface="Times New Roman"/>
                <a:cs typeface="Times New Roman"/>
                <a:sym typeface="Times New Roman"/>
              </a:rPr>
              <a:t>c.</a:t>
            </a:r>
            <a:r>
              <a:rPr lang="en">
                <a:latin typeface="Times New Roman"/>
                <a:ea typeface="Times New Roman"/>
                <a:cs typeface="Times New Roman"/>
                <a:sym typeface="Times New Roman"/>
              </a:rPr>
              <a:t> At the entrance to the "data" part of the data center. I person Enters/Exits at a time no piggybacking allowed.</a:t>
            </a:r>
            <a:endParaRPr>
              <a:latin typeface="Times New Roman"/>
              <a:ea typeface="Times New Roman"/>
              <a:cs typeface="Times New Roman"/>
              <a:sym typeface="Times New Roman"/>
            </a:endParaRPr>
          </a:p>
          <a:p>
            <a:pPr marL="0" lvl="0" indent="0" algn="l" rtl="0">
              <a:spcBef>
                <a:spcPts val="1200"/>
              </a:spcBef>
              <a:spcAft>
                <a:spcPts val="0"/>
              </a:spcAft>
              <a:buNone/>
            </a:pPr>
            <a:r>
              <a:rPr lang="en">
                <a:latin typeface="Times New Roman"/>
                <a:ea typeface="Times New Roman"/>
                <a:cs typeface="Times New Roman"/>
                <a:sym typeface="Times New Roman"/>
              </a:rPr>
              <a:t>A floor-to-ceiling turnstile. If someone tries to sneak in behind an authenticated user, the door gently revolves in the reverse direction. (In case of a fire, the walls of the turnstile flatten to allow quick egress.)</a:t>
            </a:r>
            <a:endParaRPr>
              <a:latin typeface="Times New Roman"/>
              <a:ea typeface="Times New Roman"/>
              <a:cs typeface="Times New Roman"/>
              <a:sym typeface="Times New Roman"/>
            </a:endParaRPr>
          </a:p>
          <a:p>
            <a:pPr marL="0" lvl="0" indent="0" algn="l" rtl="0">
              <a:spcBef>
                <a:spcPts val="1200"/>
              </a:spcBef>
              <a:spcAft>
                <a:spcPts val="0"/>
              </a:spcAft>
              <a:buNone/>
            </a:pPr>
            <a:r>
              <a:rPr lang="en">
                <a:latin typeface="Times New Roman"/>
                <a:ea typeface="Times New Roman"/>
                <a:cs typeface="Times New Roman"/>
                <a:sym typeface="Times New Roman"/>
              </a:rPr>
              <a:t>A "mantrap." Provides alternate access for equipment and for persons with disabilities. This is two separate doors with an airlock in between. Only one door can be opened at a time, and authentication is needed for both doors.</a:t>
            </a:r>
            <a:endParaRPr>
              <a:latin typeface="Times New Roman"/>
              <a:ea typeface="Times New Roman"/>
              <a:cs typeface="Times New Roman"/>
              <a:sym typeface="Times New Roman"/>
            </a:endParaRPr>
          </a:p>
          <a:p>
            <a:pPr marL="457200" lvl="0" indent="-308610" algn="l" rtl="0">
              <a:spcBef>
                <a:spcPts val="1200"/>
              </a:spcBef>
              <a:spcAft>
                <a:spcPts val="0"/>
              </a:spcAft>
              <a:buSzPct val="100000"/>
              <a:buFont typeface="Arial"/>
              <a:buChar char="●"/>
            </a:pPr>
            <a:r>
              <a:rPr lang="en" b="1">
                <a:latin typeface="Times New Roman"/>
                <a:ea typeface="Times New Roman"/>
                <a:cs typeface="Times New Roman"/>
                <a:sym typeface="Times New Roman"/>
              </a:rPr>
              <a:t>d.</a:t>
            </a:r>
            <a:r>
              <a:rPr lang="en">
                <a:latin typeface="Times New Roman"/>
                <a:ea typeface="Times New Roman"/>
                <a:cs typeface="Times New Roman"/>
                <a:sym typeface="Times New Roman"/>
              </a:rPr>
              <a:t> At the door to an individual computer processing room. This is for the room where servers, mainframes or other critical IT equipment is located. Provide access only on an as-needed basis, and segmented in order to control and track access.</a:t>
            </a:r>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56" name="Google Shape;156;p27" descr="Image result for Layered security building"/>
          <p:cNvPicPr preferRelativeResize="0"/>
          <p:nvPr/>
        </p:nvPicPr>
        <p:blipFill>
          <a:blip r:embed="rId3">
            <a:alphaModFix/>
          </a:blip>
          <a:stretch>
            <a:fillRect/>
          </a:stretch>
        </p:blipFill>
        <p:spPr>
          <a:xfrm>
            <a:off x="893200" y="91625"/>
            <a:ext cx="2924175" cy="1394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References</a:t>
            </a:r>
            <a:endParaRPr sz="2400">
              <a:latin typeface="Times New Roman"/>
              <a:ea typeface="Times New Roman"/>
              <a:cs typeface="Times New Roman"/>
              <a:sym typeface="Times New Roman"/>
            </a:endParaRPr>
          </a:p>
        </p:txBody>
      </p:sp>
      <p:sp>
        <p:nvSpPr>
          <p:cNvPr id="162" name="Google Shape;162;p28"/>
          <p:cNvSpPr txBox="1">
            <a:spLocks noGrp="1"/>
          </p:cNvSpPr>
          <p:nvPr>
            <p:ph type="body" idx="1"/>
          </p:nvPr>
        </p:nvSpPr>
        <p:spPr>
          <a:xfrm>
            <a:off x="310900" y="1225225"/>
            <a:ext cx="8520600" cy="3387000"/>
          </a:xfrm>
          <a:prstGeom prst="rect">
            <a:avLst/>
          </a:prstGeom>
        </p:spPr>
        <p:txBody>
          <a:bodyPr spcFirstLastPara="1" wrap="square" lIns="91425" tIns="91425" rIns="91425" bIns="91425" anchor="t" anchorCtr="0">
            <a:normAutofit/>
          </a:bodyPr>
          <a:lstStyle/>
          <a:p>
            <a:pPr marL="482600" marR="673100" lvl="0" indent="0" algn="ctr" rtl="0">
              <a:lnSpc>
                <a:spcPct val="100000"/>
              </a:lnSpc>
              <a:spcBef>
                <a:spcPts val="0"/>
              </a:spcBef>
              <a:spcAft>
                <a:spcPts val="0"/>
              </a:spcAft>
              <a:buClr>
                <a:schemeClr val="dk1"/>
              </a:buClr>
              <a:buSzPts val="1100"/>
              <a:buFont typeface="Arial"/>
              <a:buNone/>
            </a:pPr>
            <a:endParaRPr sz="1100">
              <a:latin typeface="Times New Roman"/>
              <a:ea typeface="Times New Roman"/>
              <a:cs typeface="Times New Roman"/>
              <a:sym typeface="Times New Roman"/>
            </a:endParaRPr>
          </a:p>
          <a:p>
            <a:pPr marL="0" marR="50800" lvl="0" indent="0" algn="l" rtl="0">
              <a:lnSpc>
                <a:spcPct val="115000"/>
              </a:lnSpc>
              <a:spcBef>
                <a:spcPts val="0"/>
              </a:spcBef>
              <a:spcAft>
                <a:spcPts val="0"/>
              </a:spcAft>
              <a:buClr>
                <a:schemeClr val="dk1"/>
              </a:buClr>
              <a:buSzPts val="1100"/>
              <a:buFont typeface="Arial"/>
              <a:buNone/>
            </a:pPr>
            <a:r>
              <a:rPr lang="en" sz="1200">
                <a:solidFill>
                  <a:srgbClr val="323232"/>
                </a:solidFill>
                <a:highlight>
                  <a:srgbClr val="FFFFFF"/>
                </a:highlight>
                <a:latin typeface="Times New Roman"/>
                <a:ea typeface="Times New Roman"/>
                <a:cs typeface="Times New Roman"/>
                <a:sym typeface="Times New Roman"/>
              </a:rPr>
              <a:t>(OCR), O. F. (2021, July 27). Summary of the HIPAA Privacy Rule. Retrieved from </a:t>
            </a:r>
            <a:r>
              <a:rPr lang="en" sz="1200" u="sng">
                <a:solidFill>
                  <a:schemeClr val="accent5"/>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https://www.hhs.gov/hipaa/for-professionals/privacy/laws-regulations/index.html</a:t>
            </a:r>
            <a:endParaRPr sz="1200">
              <a:solidFill>
                <a:srgbClr val="323232"/>
              </a:solidFill>
              <a:highlight>
                <a:srgbClr val="FFFFFF"/>
              </a:highlight>
              <a:latin typeface="Times New Roman"/>
              <a:ea typeface="Times New Roman"/>
              <a:cs typeface="Times New Roman"/>
              <a:sym typeface="Times New Roman"/>
            </a:endParaRPr>
          </a:p>
          <a:p>
            <a:pPr marL="0" marR="50800" lvl="0" indent="0" algn="l" rtl="0">
              <a:lnSpc>
                <a:spcPct val="115000"/>
              </a:lnSpc>
              <a:spcBef>
                <a:spcPts val="0"/>
              </a:spcBef>
              <a:spcAft>
                <a:spcPts val="0"/>
              </a:spcAft>
              <a:buClr>
                <a:schemeClr val="dk1"/>
              </a:buClr>
              <a:buSzPts val="1100"/>
              <a:buFont typeface="Arial"/>
              <a:buNone/>
            </a:pPr>
            <a:r>
              <a:rPr lang="en" sz="1200">
                <a:solidFill>
                  <a:srgbClr val="323232"/>
                </a:solidFill>
                <a:highlight>
                  <a:srgbClr val="FFFFFF"/>
                </a:highlight>
                <a:latin typeface="Times New Roman"/>
                <a:ea typeface="Times New Roman"/>
                <a:cs typeface="Times New Roman"/>
                <a:sym typeface="Times New Roman"/>
              </a:rPr>
              <a:t>Blake, S. (2021, November 16). Chandler neighbors annoyed by constant hum coming from giant datacenter. Retrieved from </a:t>
            </a:r>
            <a:r>
              <a:rPr lang="en" sz="1200" u="sng">
                <a:solidFill>
                  <a:schemeClr val="accent5"/>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https://www.azfamily.com/news/features/chandler-neighbors-annoyed-by-constant-hum-coming-from-giant-datacenter/article_bef22562-466f-11ec-812e-ebb7dfd00c2e.html</a:t>
            </a:r>
            <a:endParaRPr sz="1200">
              <a:solidFill>
                <a:srgbClr val="323232"/>
              </a:solidFill>
              <a:highlight>
                <a:srgbClr val="FFFFFF"/>
              </a:highlight>
              <a:latin typeface="Times New Roman"/>
              <a:ea typeface="Times New Roman"/>
              <a:cs typeface="Times New Roman"/>
              <a:sym typeface="Times New Roman"/>
            </a:endParaRPr>
          </a:p>
          <a:p>
            <a:pPr marL="0" marR="50800" lvl="0" indent="0" algn="l" rtl="0">
              <a:lnSpc>
                <a:spcPct val="115000"/>
              </a:lnSpc>
              <a:spcBef>
                <a:spcPts val="0"/>
              </a:spcBef>
              <a:spcAft>
                <a:spcPts val="0"/>
              </a:spcAft>
              <a:buClr>
                <a:schemeClr val="dk1"/>
              </a:buClr>
              <a:buSzPts val="1100"/>
              <a:buFont typeface="Arial"/>
              <a:buNone/>
            </a:pPr>
            <a:r>
              <a:rPr lang="en" sz="1200">
                <a:solidFill>
                  <a:srgbClr val="323232"/>
                </a:solidFill>
                <a:highlight>
                  <a:srgbClr val="FFFFFF"/>
                </a:highlight>
                <a:latin typeface="Times New Roman"/>
                <a:ea typeface="Times New Roman"/>
                <a:cs typeface="Times New Roman"/>
                <a:sym typeface="Times New Roman"/>
              </a:rPr>
              <a:t>Moss, S. (2021, October 21). Data center water usage remains hidden. Retrieved from </a:t>
            </a:r>
            <a:r>
              <a:rPr lang="en" sz="1200" u="sng">
                <a:solidFill>
                  <a:schemeClr val="accent5"/>
                </a:solidFill>
                <a:highlight>
                  <a:srgbClr val="FFFFFF"/>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https://www.datacenterdynamics.com/en/analysis/data-center-water-usage-remains-hidden/</a:t>
            </a:r>
            <a:endParaRPr sz="1200">
              <a:solidFill>
                <a:srgbClr val="323232"/>
              </a:solidFill>
              <a:highlight>
                <a:srgbClr val="FFFFFF"/>
              </a:highlight>
              <a:latin typeface="Times New Roman"/>
              <a:ea typeface="Times New Roman"/>
              <a:cs typeface="Times New Roman"/>
              <a:sym typeface="Times New Roman"/>
            </a:endParaRPr>
          </a:p>
          <a:p>
            <a:pPr marL="0" marR="50800" lvl="0" indent="0" algn="l" rtl="0">
              <a:lnSpc>
                <a:spcPct val="115000"/>
              </a:lnSpc>
              <a:spcBef>
                <a:spcPts val="0"/>
              </a:spcBef>
              <a:spcAft>
                <a:spcPts val="0"/>
              </a:spcAft>
              <a:buNone/>
            </a:pPr>
            <a:r>
              <a:rPr lang="en" sz="1200">
                <a:solidFill>
                  <a:srgbClr val="323232"/>
                </a:solidFill>
                <a:highlight>
                  <a:srgbClr val="FFFFFF"/>
                </a:highlight>
                <a:latin typeface="Times New Roman"/>
                <a:ea typeface="Times New Roman"/>
                <a:cs typeface="Times New Roman"/>
                <a:sym typeface="Times New Roman"/>
              </a:rPr>
              <a:t>PCI Compliance Guide Frequently Asked Questions: PCI DSS FAQs. (2017, September 05). Retrieved from </a:t>
            </a:r>
            <a:r>
              <a:rPr lang="en" sz="1200" u="sng">
                <a:solidFill>
                  <a:schemeClr val="accent5"/>
                </a:solidFill>
                <a:highlight>
                  <a:srgbClr val="FFFFFF"/>
                </a:highlight>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https://www.pcicomplianceguide.org/faq/</a:t>
            </a:r>
            <a:endParaRPr sz="1200">
              <a:latin typeface="Times New Roman"/>
              <a:ea typeface="Times New Roman"/>
              <a:cs typeface="Times New Roman"/>
              <a:sym typeface="Times New Roman"/>
            </a:endParaRPr>
          </a:p>
          <a:p>
            <a:pPr marL="0" lvl="0" indent="0" algn="l" rtl="0">
              <a:lnSpc>
                <a:spcPct val="115000"/>
              </a:lnSpc>
              <a:spcBef>
                <a:spcPts val="0"/>
              </a:spcBef>
              <a:spcAft>
                <a:spcPts val="1200"/>
              </a:spcAft>
              <a:buClr>
                <a:schemeClr val="dk1"/>
              </a:buClr>
              <a:buSzPts val="1100"/>
              <a:buFont typeface="Arial"/>
              <a:buNone/>
            </a:pPr>
            <a:r>
              <a:rPr lang="en" sz="1200">
                <a:solidFill>
                  <a:srgbClr val="323232"/>
                </a:solidFill>
                <a:highlight>
                  <a:srgbClr val="FFFFFF"/>
                </a:highlight>
                <a:latin typeface="Times New Roman"/>
                <a:ea typeface="Times New Roman"/>
                <a:cs typeface="Times New Roman"/>
                <a:sym typeface="Times New Roman"/>
              </a:rPr>
              <a:t>Physical Security for Data Centers. (2019, October 23). Retrieved from </a:t>
            </a:r>
            <a:r>
              <a:rPr lang="en" sz="1200" u="sng">
                <a:solidFill>
                  <a:schemeClr val="accent5"/>
                </a:solidFill>
                <a:highlight>
                  <a:srgbClr val="FFFFFF"/>
                </a:highlight>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https://protus3.com/physical-security-for-data-centers/</a:t>
            </a:r>
            <a:endParaRPr sz="12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References (cont.)</a:t>
            </a:r>
            <a:endParaRPr sz="2400">
              <a:latin typeface="Times New Roman"/>
              <a:ea typeface="Times New Roman"/>
              <a:cs typeface="Times New Roman"/>
              <a:sym typeface="Times New Roman"/>
            </a:endParaRPr>
          </a:p>
        </p:txBody>
      </p:sp>
      <p:sp>
        <p:nvSpPr>
          <p:cNvPr id="168" name="Google Shape;168;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200">
                <a:solidFill>
                  <a:srgbClr val="323232"/>
                </a:solidFill>
                <a:highlight>
                  <a:srgbClr val="FFFFFF"/>
                </a:highlight>
                <a:latin typeface="Times New Roman"/>
                <a:ea typeface="Times New Roman"/>
                <a:cs typeface="Times New Roman"/>
                <a:sym typeface="Times New Roman"/>
              </a:rPr>
              <a:t>Scalet, S. D. (2015, March 31). 19 ways to build physical security into your data center. Retrieved from </a:t>
            </a:r>
            <a:r>
              <a:rPr lang="en" sz="1200" u="sng">
                <a:solidFill>
                  <a:schemeClr val="hlink"/>
                </a:solidFill>
                <a:highlight>
                  <a:srgbClr val="FFFFFF"/>
                </a:highlight>
                <a:latin typeface="Times New Roman"/>
                <a:ea typeface="Times New Roman"/>
                <a:cs typeface="Times New Roman"/>
                <a:sym typeface="Times New Roman"/>
                <a:hlinkClick r:id="rId3"/>
              </a:rPr>
              <a:t>https://www.csoonline.com/article/2112402/physical-security-19-ways-to-build-physical-security-into-a-data-center.html</a:t>
            </a:r>
            <a:endParaRPr sz="120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323232"/>
                </a:solidFill>
                <a:highlight>
                  <a:srgbClr val="FFFFFF"/>
                </a:highlight>
                <a:latin typeface="Times New Roman"/>
                <a:ea typeface="Times New Roman"/>
                <a:cs typeface="Times New Roman"/>
                <a:sym typeface="Times New Roman"/>
              </a:rPr>
              <a:t>Shailaja, C. (2020, March 31). Physical security of a data center. Retrieved from </a:t>
            </a:r>
            <a:r>
              <a:rPr lang="en" sz="1200" u="sng">
                <a:solidFill>
                  <a:schemeClr val="hlink"/>
                </a:solidFill>
                <a:highlight>
                  <a:srgbClr val="FFFFFF"/>
                </a:highlight>
                <a:latin typeface="Times New Roman"/>
                <a:ea typeface="Times New Roman"/>
                <a:cs typeface="Times New Roman"/>
                <a:sym typeface="Times New Roman"/>
                <a:hlinkClick r:id="rId4"/>
              </a:rPr>
              <a:t>https://www.isa.org/intech-home/2020/march-april/departments/physical-security-of-a-data-center</a:t>
            </a:r>
            <a:endParaRPr sz="120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323232"/>
                </a:solidFill>
                <a:highlight>
                  <a:schemeClr val="lt1"/>
                </a:highlight>
                <a:latin typeface="Times New Roman"/>
                <a:ea typeface="Times New Roman"/>
                <a:cs typeface="Times New Roman"/>
                <a:sym typeface="Times New Roman"/>
              </a:rPr>
              <a:t>07, M. V. (2015, July 07). In Data Center Incident Response, Automation is Key. Retrieved from </a:t>
            </a:r>
            <a:r>
              <a:rPr lang="en" sz="1200" u="sng">
                <a:solidFill>
                  <a:schemeClr val="accent5"/>
                </a:solidFill>
                <a:highlight>
                  <a:schemeClr val="lt1"/>
                </a:highlight>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https://www.datacenterknowledge.com/archives/2015/07/07/in-data-center-management-ounce-of-prevention-goes-a-long-way</a:t>
            </a:r>
            <a:endParaRPr sz="1200">
              <a:solidFill>
                <a:srgbClr val="323232"/>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323232"/>
                </a:solidFill>
                <a:highlight>
                  <a:schemeClr val="lt1"/>
                </a:highlight>
                <a:latin typeface="Times New Roman"/>
                <a:ea typeface="Times New Roman"/>
                <a:cs typeface="Times New Roman"/>
                <a:sym typeface="Times New Roman"/>
              </a:rPr>
              <a:t>Data incident response process  |  Documentation  |  Google Cloud. (n.d.). Retrieved from </a:t>
            </a:r>
            <a:r>
              <a:rPr lang="en" sz="1200" u="sng">
                <a:solidFill>
                  <a:schemeClr val="accent5"/>
                </a:solidFill>
                <a:highlight>
                  <a:schemeClr val="lt1"/>
                </a:highlight>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https://cloud.google.com/security/incident-response</a:t>
            </a:r>
            <a:endParaRPr sz="1200">
              <a:solidFill>
                <a:srgbClr val="323232"/>
              </a:solidFill>
              <a:highlight>
                <a:schemeClr val="lt1"/>
              </a:highlight>
              <a:latin typeface="Times New Roman"/>
              <a:ea typeface="Times New Roman"/>
              <a:cs typeface="Times New Roman"/>
              <a:sym typeface="Times New Roman"/>
            </a:endParaRPr>
          </a:p>
          <a:p>
            <a:pPr marL="0" lvl="0" indent="0" algn="l" rtl="0">
              <a:spcBef>
                <a:spcPts val="1200"/>
              </a:spcBef>
              <a:spcAft>
                <a:spcPts val="0"/>
              </a:spcAft>
              <a:buNone/>
            </a:pPr>
            <a:r>
              <a:rPr lang="en" sz="1200">
                <a:solidFill>
                  <a:srgbClr val="323232"/>
                </a:solidFill>
                <a:highlight>
                  <a:schemeClr val="lt1"/>
                </a:highlight>
                <a:latin typeface="Times New Roman"/>
                <a:ea typeface="Times New Roman"/>
                <a:cs typeface="Times New Roman"/>
                <a:sym typeface="Times New Roman"/>
              </a:rPr>
              <a:t>Business Continuity &amp; Disaster Recovery Planning (BCP &amp; DRP): Imperva. (2019, December 30). Retrieved from </a:t>
            </a:r>
            <a:r>
              <a:rPr lang="en" sz="1200" u="sng">
                <a:solidFill>
                  <a:schemeClr val="accent5"/>
                </a:solidFill>
                <a:highlight>
                  <a:schemeClr val="lt1"/>
                </a:highlight>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https://www.imperva.com/learn/availability/business-continuity-planning/</a:t>
            </a:r>
            <a:endParaRPr sz="1200">
              <a:solidFill>
                <a:srgbClr val="323232"/>
              </a:solidFill>
              <a:highlight>
                <a:schemeClr val="lt1"/>
              </a:highlight>
              <a:latin typeface="Times New Roman"/>
              <a:ea typeface="Times New Roman"/>
              <a:cs typeface="Times New Roman"/>
              <a:sym typeface="Times New Roman"/>
            </a:endParaRPr>
          </a:p>
          <a:p>
            <a:pPr marL="0" lvl="0" indent="0" algn="l" rtl="0">
              <a:spcBef>
                <a:spcPts val="1200"/>
              </a:spcBef>
              <a:spcAft>
                <a:spcPts val="1200"/>
              </a:spcAft>
              <a:buNone/>
            </a:pPr>
            <a:r>
              <a:rPr lang="en" sz="1200">
                <a:solidFill>
                  <a:srgbClr val="323232"/>
                </a:solidFill>
                <a:highlight>
                  <a:schemeClr val="lt1"/>
                </a:highlight>
                <a:latin typeface="Times New Roman"/>
                <a:ea typeface="Times New Roman"/>
                <a:cs typeface="Times New Roman"/>
                <a:sym typeface="Times New Roman"/>
              </a:rPr>
              <a:t>Top Three Business Continuity Factors for Data Centers. (2017, October 05). Retrieved from </a:t>
            </a:r>
            <a:r>
              <a:rPr lang="en" sz="1200" u="sng">
                <a:solidFill>
                  <a:schemeClr val="accent5"/>
                </a:solidFill>
                <a:highlight>
                  <a:schemeClr val="lt1"/>
                </a:highlight>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https://avtech.com/articles/9245/top-three-business-continuity-factors-data-centers/</a:t>
            </a:r>
            <a:endParaRPr sz="1200">
              <a:solidFill>
                <a:srgbClr val="32323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1800"/>
              </a:spcBef>
              <a:spcAft>
                <a:spcPts val="0"/>
              </a:spcAft>
              <a:buClr>
                <a:schemeClr val="dk1"/>
              </a:buClr>
              <a:buSzPct val="41509"/>
              <a:buFont typeface="Arial"/>
              <a:buNone/>
            </a:pPr>
            <a:r>
              <a:rPr lang="en" sz="2650" b="1">
                <a:latin typeface="Times New Roman"/>
                <a:ea typeface="Times New Roman"/>
                <a:cs typeface="Times New Roman"/>
                <a:sym typeface="Times New Roman"/>
              </a:rPr>
              <a:t>Security Program Implementation Plan</a:t>
            </a:r>
            <a:endParaRPr sz="2650" b="1">
              <a:latin typeface="Times New Roman"/>
              <a:ea typeface="Times New Roman"/>
              <a:cs typeface="Times New Roman"/>
              <a:sym typeface="Times New Roman"/>
            </a:endParaRPr>
          </a:p>
          <a:p>
            <a:pPr marL="0" lvl="0" indent="0" algn="ctr" rtl="0">
              <a:spcBef>
                <a:spcPts val="400"/>
              </a:spcBef>
              <a:spcAft>
                <a:spcPts val="0"/>
              </a:spcAft>
              <a:buNone/>
            </a:pP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4965">
                <a:latin typeface="Times New Roman"/>
                <a:ea typeface="Times New Roman"/>
                <a:cs typeface="Times New Roman"/>
                <a:sym typeface="Times New Roman"/>
              </a:rPr>
              <a:t>By</a:t>
            </a:r>
            <a:endParaRPr sz="4965">
              <a:latin typeface="Times New Roman"/>
              <a:ea typeface="Times New Roman"/>
              <a:cs typeface="Times New Roman"/>
              <a:sym typeface="Times New Roman"/>
            </a:endParaRPr>
          </a:p>
          <a:p>
            <a:pPr marL="0" lvl="0" indent="0" algn="ctr" rtl="0">
              <a:spcBef>
                <a:spcPts val="0"/>
              </a:spcBef>
              <a:spcAft>
                <a:spcPts val="0"/>
              </a:spcAft>
              <a:buNone/>
            </a:pPr>
            <a:r>
              <a:rPr lang="en" sz="4965">
                <a:latin typeface="Times New Roman"/>
                <a:ea typeface="Times New Roman"/>
                <a:cs typeface="Times New Roman"/>
                <a:sym typeface="Times New Roman"/>
              </a:rPr>
              <a:t>Jerrod Touchton</a:t>
            </a:r>
            <a:endParaRPr sz="4965">
              <a:latin typeface="Times New Roman"/>
              <a:ea typeface="Times New Roman"/>
              <a:cs typeface="Times New Roman"/>
              <a:sym typeface="Times New Roman"/>
            </a:endParaRPr>
          </a:p>
          <a:p>
            <a:pPr marL="0" lvl="0" indent="0" algn="ctr" rtl="0">
              <a:spcBef>
                <a:spcPts val="0"/>
              </a:spcBef>
              <a:spcAft>
                <a:spcPts val="0"/>
              </a:spcAft>
              <a:buNone/>
            </a:pPr>
            <a:r>
              <a:rPr lang="en" sz="4965">
                <a:latin typeface="Times New Roman"/>
                <a:ea typeface="Times New Roman"/>
                <a:cs typeface="Times New Roman"/>
                <a:sym typeface="Times New Roman"/>
              </a:rPr>
              <a:t>Chris Barnes</a:t>
            </a:r>
            <a:endParaRPr sz="4965">
              <a:latin typeface="Times New Roman"/>
              <a:ea typeface="Times New Roman"/>
              <a:cs typeface="Times New Roman"/>
              <a:sym typeface="Times New Roman"/>
            </a:endParaRPr>
          </a:p>
          <a:p>
            <a:pPr marL="0" lvl="0" indent="0" algn="ctr" rtl="0">
              <a:spcBef>
                <a:spcPts val="0"/>
              </a:spcBef>
              <a:spcAft>
                <a:spcPts val="0"/>
              </a:spcAft>
              <a:buNone/>
            </a:pPr>
            <a:r>
              <a:rPr lang="en" sz="4965">
                <a:latin typeface="Times New Roman"/>
                <a:ea typeface="Times New Roman"/>
                <a:cs typeface="Times New Roman"/>
                <a:sym typeface="Times New Roman"/>
              </a:rPr>
              <a:t>Sam Roethemeyer</a:t>
            </a:r>
            <a:endParaRPr sz="4965">
              <a:latin typeface="Times New Roman"/>
              <a:ea typeface="Times New Roman"/>
              <a:cs typeface="Times New Roman"/>
              <a:sym typeface="Times New Roman"/>
            </a:endParaRPr>
          </a:p>
          <a:p>
            <a:pPr marL="0" lvl="0" indent="0" algn="ctr" rtl="0">
              <a:spcBef>
                <a:spcPts val="0"/>
              </a:spcBef>
              <a:spcAft>
                <a:spcPts val="0"/>
              </a:spcAft>
              <a:buNone/>
            </a:pPr>
            <a:endParaRPr sz="49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References 3</a:t>
            </a:r>
            <a:endParaRPr sz="2400">
              <a:latin typeface="Times New Roman"/>
              <a:ea typeface="Times New Roman"/>
              <a:cs typeface="Times New Roman"/>
              <a:sym typeface="Times New Roman"/>
            </a:endParaRPr>
          </a:p>
        </p:txBody>
      </p:sp>
      <p:sp>
        <p:nvSpPr>
          <p:cNvPr id="174" name="Google Shape;174;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rgbClr val="323232"/>
                </a:solidFill>
                <a:highlight>
                  <a:srgbClr val="FFFFFF"/>
                </a:highlight>
                <a:latin typeface="Times New Roman"/>
                <a:ea typeface="Times New Roman"/>
                <a:cs typeface="Times New Roman"/>
                <a:sym typeface="Times New Roman"/>
              </a:rPr>
              <a:t>07, M. V. (2015, July 07). In Data Center Incident Response, Automation is Key. Retrieved from </a:t>
            </a:r>
            <a:r>
              <a:rPr lang="en" sz="1200" u="sng" dirty="0">
                <a:solidFill>
                  <a:schemeClr val="hlink"/>
                </a:solidFill>
                <a:highlight>
                  <a:srgbClr val="FFFFFF"/>
                </a:highlight>
                <a:latin typeface="Times New Roman"/>
                <a:ea typeface="Times New Roman"/>
                <a:cs typeface="Times New Roman"/>
                <a:sym typeface="Times New Roman"/>
                <a:hlinkClick r:id="rId3"/>
              </a:rPr>
              <a:t>https://www.datacenterknowledge.com/archives/2015/07/07/in-data-center-management-ounce-of-prevention-goes-a-long-way</a:t>
            </a:r>
            <a:endParaRPr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dirty="0">
                <a:solidFill>
                  <a:srgbClr val="323232"/>
                </a:solidFill>
                <a:highlight>
                  <a:srgbClr val="FFFFFF"/>
                </a:highlight>
                <a:latin typeface="Times New Roman"/>
                <a:ea typeface="Times New Roman"/>
                <a:cs typeface="Times New Roman"/>
                <a:sym typeface="Times New Roman"/>
              </a:rPr>
              <a:t>Data incident response process  |  Documentation  |  Google Cloud. (n.d.). Retrieved from </a:t>
            </a:r>
            <a:r>
              <a:rPr lang="en" sz="1200" u="sng" dirty="0">
                <a:solidFill>
                  <a:schemeClr val="hlink"/>
                </a:solidFill>
                <a:highlight>
                  <a:srgbClr val="FFFFFF"/>
                </a:highlight>
                <a:latin typeface="Times New Roman"/>
                <a:ea typeface="Times New Roman"/>
                <a:cs typeface="Times New Roman"/>
                <a:sym typeface="Times New Roman"/>
                <a:hlinkClick r:id="rId4"/>
              </a:rPr>
              <a:t>https://cloud.google.com/security/incident-response</a:t>
            </a:r>
            <a:endParaRPr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dirty="0">
                <a:solidFill>
                  <a:srgbClr val="323232"/>
                </a:solidFill>
                <a:highlight>
                  <a:srgbClr val="FFFFFF"/>
                </a:highlight>
                <a:latin typeface="Times New Roman"/>
                <a:ea typeface="Times New Roman"/>
                <a:cs typeface="Times New Roman"/>
                <a:sym typeface="Times New Roman"/>
              </a:rPr>
              <a:t>Business Continuity &amp; Disaster Recovery Planning (BCP &amp; DRP): Imperva. (2019, December 30). Retrieved from </a:t>
            </a:r>
            <a:r>
              <a:rPr lang="en" sz="1200" u="sng" dirty="0">
                <a:solidFill>
                  <a:schemeClr val="hlink"/>
                </a:solidFill>
                <a:highlight>
                  <a:srgbClr val="FFFFFF"/>
                </a:highlight>
                <a:latin typeface="Times New Roman"/>
                <a:ea typeface="Times New Roman"/>
                <a:cs typeface="Times New Roman"/>
                <a:sym typeface="Times New Roman"/>
                <a:hlinkClick r:id="rId5"/>
              </a:rPr>
              <a:t>https://www.imperva.com/learn/availability/business-continuity-planning/</a:t>
            </a:r>
            <a:endParaRPr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dirty="0">
                <a:solidFill>
                  <a:srgbClr val="323232"/>
                </a:solidFill>
                <a:highlight>
                  <a:srgbClr val="FFFFFF"/>
                </a:highlight>
                <a:latin typeface="Times New Roman"/>
                <a:ea typeface="Times New Roman"/>
                <a:cs typeface="Times New Roman"/>
                <a:sym typeface="Times New Roman"/>
              </a:rPr>
              <a:t>Top Three Business Continuity Factors for Data Centers. (2017, October 05). Retrieved from </a:t>
            </a:r>
            <a:r>
              <a:rPr lang="en" sz="1200" u="sng" dirty="0">
                <a:solidFill>
                  <a:schemeClr val="hlink"/>
                </a:solidFill>
                <a:highlight>
                  <a:srgbClr val="FFFFFF"/>
                </a:highlight>
                <a:latin typeface="Times New Roman"/>
                <a:ea typeface="Times New Roman"/>
                <a:cs typeface="Times New Roman"/>
                <a:sym typeface="Times New Roman"/>
                <a:hlinkClick r:id="rId6"/>
              </a:rPr>
              <a:t>https://avtech.com/articles/9245/top-three-business-continuity-factors-data-centers/</a:t>
            </a:r>
            <a:endParaRPr lang="en" sz="1200" u="sng" dirty="0">
              <a:solidFill>
                <a:schemeClr val="hlink"/>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US" sz="1200" dirty="0">
                <a:solidFill>
                  <a:srgbClr val="323232"/>
                </a:solidFill>
                <a:highlight>
                  <a:srgbClr val="FFFFFF"/>
                </a:highlight>
                <a:latin typeface="Times New Roman"/>
                <a:ea typeface="Times New Roman"/>
                <a:cs typeface="Times New Roman"/>
                <a:sym typeface="Times New Roman"/>
              </a:rPr>
              <a:t>PCI DSS compliance. (2021, May 26). SISA Information Security. </a:t>
            </a:r>
            <a:r>
              <a:rPr lang="en-US" sz="1200" dirty="0">
                <a:solidFill>
                  <a:srgbClr val="323232"/>
                </a:solidFill>
                <a:highlight>
                  <a:srgbClr val="FFFFFF"/>
                </a:highlight>
                <a:latin typeface="Times New Roman"/>
                <a:ea typeface="Times New Roman"/>
                <a:cs typeface="Times New Roman"/>
                <a:sym typeface="Times New Roman"/>
                <a:hlinkClick r:id="rId7"/>
              </a:rPr>
              <a:t>https://www.sisainfosec.com/services/pci-dss-compliance/</a:t>
            </a:r>
            <a:endParaRPr lang="en-US"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US" sz="1200" dirty="0">
                <a:solidFill>
                  <a:srgbClr val="323232"/>
                </a:solidFill>
                <a:highlight>
                  <a:srgbClr val="FFFFFF"/>
                </a:highlight>
                <a:latin typeface="Times New Roman"/>
                <a:ea typeface="Times New Roman"/>
                <a:cs typeface="Times New Roman"/>
                <a:sym typeface="Times New Roman"/>
              </a:rPr>
              <a:t>What is HIPAA compliance? HIPAA compliance checklist &amp; guide 2021. (2020, December 21). </a:t>
            </a:r>
            <a:r>
              <a:rPr lang="en-US" sz="1200" dirty="0" err="1">
                <a:solidFill>
                  <a:srgbClr val="323232"/>
                </a:solidFill>
                <a:highlight>
                  <a:srgbClr val="FFFFFF"/>
                </a:highlight>
                <a:latin typeface="Times New Roman"/>
                <a:ea typeface="Times New Roman"/>
                <a:cs typeface="Times New Roman"/>
                <a:sym typeface="Times New Roman"/>
              </a:rPr>
              <a:t>Atlantic.Net</a:t>
            </a:r>
            <a:r>
              <a:rPr lang="en-US" sz="1200" dirty="0">
                <a:solidFill>
                  <a:srgbClr val="323232"/>
                </a:solidFill>
                <a:highlight>
                  <a:srgbClr val="FFFFFF"/>
                </a:highlight>
                <a:latin typeface="Times New Roman"/>
                <a:ea typeface="Times New Roman"/>
                <a:cs typeface="Times New Roman"/>
                <a:sym typeface="Times New Roman"/>
              </a:rPr>
              <a:t>. </a:t>
            </a:r>
            <a:r>
              <a:rPr lang="en-US" sz="1200" dirty="0">
                <a:solidFill>
                  <a:srgbClr val="323232"/>
                </a:solidFill>
                <a:highlight>
                  <a:srgbClr val="FFFFFF"/>
                </a:highlight>
                <a:latin typeface="Times New Roman"/>
                <a:ea typeface="Times New Roman"/>
                <a:cs typeface="Times New Roman"/>
                <a:sym typeface="Times New Roman"/>
                <a:hlinkClick r:id="rId8"/>
              </a:rPr>
              <a:t>https://www.atlantic.net/hipaa-compliant-hosting/hipaa-compliance-guide-what-is-hipaa/</a:t>
            </a:r>
            <a:endParaRPr lang="en-US"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200" dirty="0">
              <a:solidFill>
                <a:srgbClr val="323232"/>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sz="1200" dirty="0">
              <a:solidFill>
                <a:srgbClr val="32323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292425" y="29667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Legal Issues</a:t>
            </a:r>
            <a:endParaRPr sz="2400">
              <a:latin typeface="Times New Roman"/>
              <a:ea typeface="Times New Roman"/>
              <a:cs typeface="Times New Roman"/>
              <a:sym typeface="Times New Roman"/>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25000" lnSpcReduction="20000"/>
          </a:bodyPr>
          <a:lstStyle/>
          <a:p>
            <a:pPr marL="457200" lvl="0" indent="-307975" algn="l" rtl="0">
              <a:spcBef>
                <a:spcPts val="0"/>
              </a:spcBef>
              <a:spcAft>
                <a:spcPts val="0"/>
              </a:spcAft>
              <a:buSzPct val="100000"/>
              <a:buFont typeface="Times New Roman"/>
              <a:buChar char="●"/>
            </a:pPr>
            <a:r>
              <a:rPr lang="en" sz="5000" b="1">
                <a:latin typeface="Times New Roman"/>
                <a:ea typeface="Times New Roman"/>
                <a:cs typeface="Times New Roman"/>
                <a:sym typeface="Times New Roman"/>
              </a:rPr>
              <a:t>HIPAA</a:t>
            </a:r>
            <a:endParaRPr sz="5000" b="1">
              <a:latin typeface="Times New Roman"/>
              <a:ea typeface="Times New Roman"/>
              <a:cs typeface="Times New Roman"/>
              <a:sym typeface="Times New Roman"/>
            </a:endParaRPr>
          </a:p>
          <a:p>
            <a:pPr marL="457200" lvl="0" indent="-293558" algn="l" rtl="0">
              <a:spcBef>
                <a:spcPts val="0"/>
              </a:spcBef>
              <a:spcAft>
                <a:spcPts val="0"/>
              </a:spcAft>
              <a:buSzPct val="100000"/>
              <a:buFont typeface="Times New Roman"/>
              <a:buChar char="●"/>
            </a:pPr>
            <a:r>
              <a:rPr lang="en" sz="4091">
                <a:latin typeface="Times New Roman"/>
                <a:ea typeface="Times New Roman"/>
                <a:cs typeface="Times New Roman"/>
                <a:sym typeface="Times New Roman"/>
              </a:rPr>
              <a:t>The Health Insurance Portability and Accountability Act of 1996 (HIPAA), Public Law 104-191, was enacted on August 21, 1996. Sections 261 through 264 of HIPAA require the Secretary of HHS to publicize standards for the electronic exchange, privacy and security of health information. A major goal of the Privacy Rule is to assure that individuals’ health information is properly protected while allowing the flow of health information needed to provide and promote high quality health care and to protect the public's health and well being.Updates to HIPAA compliance went into effect on September 23, 2013. The Omnibus Rule now holds all third party contractors responsible for any data breach that may occur. This includes any subcontractors, entities or persons who transmit or receive protected health information (PHI). Previously, all liability was assumed by the hosting provider and not the business associates who directly or indirectly entered into a service agreement with the hosting provider. </a:t>
            </a:r>
            <a:endParaRPr sz="4091">
              <a:latin typeface="Times New Roman"/>
              <a:ea typeface="Times New Roman"/>
              <a:cs typeface="Times New Roman"/>
              <a:sym typeface="Times New Roman"/>
            </a:endParaRPr>
          </a:p>
          <a:p>
            <a:pPr marL="457200" lvl="0" indent="-293558" algn="l" rtl="0">
              <a:spcBef>
                <a:spcPts val="0"/>
              </a:spcBef>
              <a:spcAft>
                <a:spcPts val="0"/>
              </a:spcAft>
              <a:buSzPct val="100000"/>
              <a:buFont typeface="Times New Roman"/>
              <a:buChar char="●"/>
            </a:pPr>
            <a:r>
              <a:rPr lang="en" sz="4091" b="1">
                <a:latin typeface="Times New Roman"/>
                <a:ea typeface="Times New Roman"/>
                <a:cs typeface="Times New Roman"/>
                <a:sym typeface="Times New Roman"/>
              </a:rPr>
              <a:t>Data center must provide adequate HIPAA data security measures to protect the data of their clients. Along with follow strict encryption and decryption guidelines.</a:t>
            </a:r>
            <a:endParaRPr sz="4091" b="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SSL Certificates &amp; HTTPS</a:t>
            </a:r>
            <a:r>
              <a:rPr lang="en" sz="4011">
                <a:latin typeface="Times New Roman"/>
                <a:ea typeface="Times New Roman"/>
                <a:cs typeface="Times New Roman"/>
                <a:sym typeface="Times New Roman"/>
              </a:rPr>
              <a:t> – All types of web-based access to a patient’s PHI are encrypted and secure to prevent unauthorized connections.</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AES Encryption</a:t>
            </a:r>
            <a:r>
              <a:rPr lang="en" sz="4011">
                <a:latin typeface="Times New Roman"/>
                <a:ea typeface="Times New Roman"/>
                <a:cs typeface="Times New Roman"/>
                <a:sym typeface="Times New Roman"/>
              </a:rPr>
              <a:t> – Advanced Encryption Standard used to encrypt PHI stored on dedicated servers</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A Virtual or Dedicated Private Firewall Services</a:t>
            </a:r>
            <a:r>
              <a:rPr lang="en" sz="4011">
                <a:latin typeface="Times New Roman"/>
                <a:ea typeface="Times New Roman"/>
                <a:cs typeface="Times New Roman"/>
                <a:sym typeface="Times New Roman"/>
              </a:rPr>
              <a:t> – A secure firewall will prevent any unauthorized access to protected files.</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Remote VPN Access</a:t>
            </a:r>
            <a:r>
              <a:rPr lang="en" sz="4011">
                <a:latin typeface="Times New Roman"/>
                <a:ea typeface="Times New Roman"/>
                <a:cs typeface="Times New Roman"/>
                <a:sym typeface="Times New Roman"/>
              </a:rPr>
              <a:t> – Those with proper credentials will be able to access the protected network using a remote computer.</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Disaster Recovery</a:t>
            </a:r>
            <a:r>
              <a:rPr lang="en" sz="4011">
                <a:latin typeface="Times New Roman"/>
                <a:ea typeface="Times New Roman"/>
                <a:cs typeface="Times New Roman"/>
                <a:sym typeface="Times New Roman"/>
              </a:rPr>
              <a:t> – A documented backup recover plan in case of lost PHI or server malfunction.</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Arial"/>
              <a:buChar char="●"/>
            </a:pPr>
            <a:r>
              <a:rPr lang="en" sz="4011" b="1">
                <a:latin typeface="Times New Roman"/>
                <a:ea typeface="Times New Roman"/>
                <a:cs typeface="Times New Roman"/>
                <a:sym typeface="Times New Roman"/>
              </a:rPr>
              <a:t>Dedicated IP Address</a:t>
            </a:r>
            <a:r>
              <a:rPr lang="en" sz="4011">
                <a:latin typeface="Times New Roman"/>
                <a:ea typeface="Times New Roman"/>
                <a:cs typeface="Times New Roman"/>
                <a:sym typeface="Times New Roman"/>
              </a:rPr>
              <a:t> – Private IP address that is cut off from the public Internet</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Times New Roman"/>
              <a:buChar char="●"/>
            </a:pPr>
            <a:r>
              <a:rPr lang="en" sz="4011" b="1">
                <a:latin typeface="Times New Roman"/>
                <a:ea typeface="Times New Roman"/>
                <a:cs typeface="Times New Roman"/>
                <a:sym typeface="Times New Roman"/>
              </a:rPr>
              <a:t>Redundant, Isolated, and Secure database and web servers</a:t>
            </a:r>
            <a:endParaRPr sz="4011" b="1">
              <a:latin typeface="Times New Roman"/>
              <a:ea typeface="Times New Roman"/>
              <a:cs typeface="Times New Roman"/>
              <a:sym typeface="Times New Roman"/>
            </a:endParaRPr>
          </a:p>
          <a:p>
            <a:pPr marL="457200" lvl="0" indent="-292281" algn="l" rtl="0">
              <a:spcBef>
                <a:spcPts val="0"/>
              </a:spcBef>
              <a:spcAft>
                <a:spcPts val="0"/>
              </a:spcAft>
              <a:buSzPct val="100000"/>
              <a:buFont typeface="Times New Roman"/>
              <a:buChar char="●"/>
            </a:pPr>
            <a:r>
              <a:rPr lang="en" sz="4011" b="1">
                <a:latin typeface="Times New Roman"/>
                <a:ea typeface="Times New Roman"/>
                <a:cs typeface="Times New Roman"/>
                <a:sym typeface="Times New Roman"/>
              </a:rPr>
              <a:t>High speed connection</a:t>
            </a:r>
            <a:r>
              <a:rPr lang="en" sz="4011">
                <a:latin typeface="Times New Roman"/>
                <a:ea typeface="Times New Roman"/>
                <a:cs typeface="Times New Roman"/>
                <a:sym typeface="Times New Roman"/>
              </a:rPr>
              <a:t> with hardware that can run a variety of software and application for communication with multiple types of devices.</a:t>
            </a:r>
            <a:endParaRPr sz="4011">
              <a:latin typeface="Times New Roman"/>
              <a:ea typeface="Times New Roman"/>
              <a:cs typeface="Times New Roman"/>
              <a:sym typeface="Times New Roman"/>
            </a:endParaRPr>
          </a:p>
          <a:p>
            <a:pPr marL="457200" lvl="0" indent="-292281" algn="l" rtl="0">
              <a:spcBef>
                <a:spcPts val="0"/>
              </a:spcBef>
              <a:spcAft>
                <a:spcPts val="0"/>
              </a:spcAft>
              <a:buSzPct val="100000"/>
              <a:buFont typeface="Times New Roman"/>
              <a:buChar char="●"/>
            </a:pPr>
            <a:r>
              <a:rPr lang="en" sz="4011" b="1">
                <a:latin typeface="Times New Roman"/>
                <a:ea typeface="Times New Roman"/>
                <a:cs typeface="Times New Roman"/>
                <a:sym typeface="Times New Roman"/>
              </a:rPr>
              <a:t>Separate Test Server</a:t>
            </a:r>
            <a:endParaRPr sz="4011" b="1">
              <a:latin typeface="Times New Roman"/>
              <a:ea typeface="Times New Roman"/>
              <a:cs typeface="Times New Roman"/>
              <a:sym typeface="Times New Roman"/>
            </a:endParaRPr>
          </a:p>
          <a:p>
            <a:pPr marL="457200" lvl="0" indent="-290505" algn="l" rtl="0">
              <a:spcBef>
                <a:spcPts val="0"/>
              </a:spcBef>
              <a:spcAft>
                <a:spcPts val="0"/>
              </a:spcAft>
              <a:buSzPct val="100000"/>
              <a:buFont typeface="Arial"/>
              <a:buChar char="●"/>
            </a:pPr>
            <a:r>
              <a:rPr lang="en" sz="3899" b="1">
                <a:latin typeface="Times New Roman"/>
                <a:ea typeface="Times New Roman"/>
                <a:cs typeface="Times New Roman"/>
                <a:sym typeface="Times New Roman"/>
              </a:rPr>
              <a:t>Encryption and Decryption - 164.312(a)(2)(iv)</a:t>
            </a:r>
            <a:r>
              <a:rPr lang="en" sz="3899">
                <a:latin typeface="Times New Roman"/>
                <a:ea typeface="Times New Roman"/>
                <a:cs typeface="Times New Roman"/>
                <a:sym typeface="Times New Roman"/>
              </a:rPr>
              <a:t>: Implement a method to encrypt and decrypt electronic protected health information.</a:t>
            </a:r>
            <a:endParaRPr sz="3899">
              <a:latin typeface="Times New Roman"/>
              <a:ea typeface="Times New Roman"/>
              <a:cs typeface="Times New Roman"/>
              <a:sym typeface="Times New Roman"/>
            </a:endParaRPr>
          </a:p>
          <a:p>
            <a:pPr marL="457200" lvl="0" indent="-290505" algn="l" rtl="0">
              <a:spcBef>
                <a:spcPts val="0"/>
              </a:spcBef>
              <a:spcAft>
                <a:spcPts val="0"/>
              </a:spcAft>
              <a:buSzPct val="100000"/>
              <a:buFont typeface="Arial"/>
              <a:buChar char="●"/>
            </a:pPr>
            <a:r>
              <a:rPr lang="en" sz="3899" b="1">
                <a:latin typeface="Times New Roman"/>
                <a:ea typeface="Times New Roman"/>
                <a:cs typeface="Times New Roman"/>
                <a:sym typeface="Times New Roman"/>
              </a:rPr>
              <a:t>Encryption - 164.312(e)(2)(ii)</a:t>
            </a:r>
            <a:r>
              <a:rPr lang="en" sz="3899">
                <a:latin typeface="Times New Roman"/>
                <a:ea typeface="Times New Roman"/>
                <a:cs typeface="Times New Roman"/>
                <a:sym typeface="Times New Roman"/>
              </a:rPr>
              <a:t>: Implement a mechanism to encrypt electronic protected health information whenever deemed appropriate.</a:t>
            </a:r>
            <a:endParaRPr sz="3899">
              <a:latin typeface="Times New Roman"/>
              <a:ea typeface="Times New Roman"/>
              <a:cs typeface="Times New Roman"/>
              <a:sym typeface="Times New Roman"/>
            </a:endParaRPr>
          </a:p>
          <a:p>
            <a:pPr marL="457200" lvl="0" indent="0" algn="l" rtl="0">
              <a:spcBef>
                <a:spcPts val="1200"/>
              </a:spcBef>
              <a:spcAft>
                <a:spcPts val="0"/>
              </a:spcAft>
              <a:buNone/>
            </a:pPr>
            <a:endParaRPr sz="1211" b="1">
              <a:latin typeface="Times New Roman"/>
              <a:ea typeface="Times New Roman"/>
              <a:cs typeface="Times New Roman"/>
              <a:sym typeface="Times New Roman"/>
            </a:endParaRPr>
          </a:p>
          <a:p>
            <a:pPr marL="457200" lvl="0" indent="0" algn="l" rtl="0">
              <a:spcBef>
                <a:spcPts val="1200"/>
              </a:spcBef>
              <a:spcAft>
                <a:spcPts val="0"/>
              </a:spcAft>
              <a:buNone/>
            </a:pPr>
            <a:endParaRPr sz="1200">
              <a:latin typeface="Times New Roman"/>
              <a:ea typeface="Times New Roman"/>
              <a:cs typeface="Times New Roman"/>
              <a:sym typeface="Times New Roman"/>
            </a:endParaRPr>
          </a:p>
          <a:p>
            <a:pPr marL="457200" lvl="0" indent="0" algn="l" rtl="0">
              <a:spcBef>
                <a:spcPts val="1200"/>
              </a:spcBef>
              <a:spcAft>
                <a:spcPts val="1200"/>
              </a:spcAft>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1481150" y="0"/>
            <a:ext cx="6260177" cy="4283612"/>
          </a:xfrm>
          <a:prstGeom prst="rect">
            <a:avLst/>
          </a:prstGeom>
          <a:noFill/>
          <a:ln>
            <a:noFill/>
          </a:ln>
        </p:spPr>
      </p:pic>
      <p:sp>
        <p:nvSpPr>
          <p:cNvPr id="2" name="TextBox 1">
            <a:extLst>
              <a:ext uri="{FF2B5EF4-FFF2-40B4-BE49-F238E27FC236}">
                <a16:creationId xmlns:a16="http://schemas.microsoft.com/office/drawing/2014/main" id="{290B1377-F377-4958-9468-E1BD420B3C77}"/>
              </a:ext>
            </a:extLst>
          </p:cNvPr>
          <p:cNvSpPr txBox="1"/>
          <p:nvPr/>
        </p:nvSpPr>
        <p:spPr>
          <a:xfrm>
            <a:off x="1529862" y="4375052"/>
            <a:ext cx="6084276" cy="861774"/>
          </a:xfrm>
          <a:prstGeom prst="rect">
            <a:avLst/>
          </a:prstGeom>
          <a:noFill/>
        </p:spPr>
        <p:txBody>
          <a:bodyPr wrap="square" rtlCol="0">
            <a:spAutoFit/>
          </a:bodyPr>
          <a:lstStyle/>
          <a:p>
            <a:r>
              <a:rPr lang="en-US" sz="1800" dirty="0">
                <a:solidFill>
                  <a:srgbClr val="323232"/>
                </a:solidFill>
                <a:highlight>
                  <a:srgbClr val="FFFFFF"/>
                </a:highlight>
                <a:latin typeface="Times New Roman"/>
                <a:ea typeface="Times New Roman"/>
                <a:cs typeface="Times New Roman"/>
                <a:sym typeface="Times New Roman"/>
                <a:hlinkClick r:id="rId4"/>
              </a:rPr>
              <a:t>https://www.atlantic.net/hipaa-compliant-hosting/hipaa-compliance-guide-what-is-hipaa/</a:t>
            </a:r>
            <a:endParaRPr lang="en-US" sz="1800" dirty="0">
              <a:solidFill>
                <a:srgbClr val="323232"/>
              </a:solidFill>
              <a:highlight>
                <a:srgbClr val="FFFFFF"/>
              </a:highlight>
              <a:latin typeface="Times New Roman"/>
              <a:ea typeface="Times New Roman"/>
              <a:cs typeface="Times New Roman"/>
              <a:sym typeface="Times New Roman"/>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311700" y="177725"/>
            <a:ext cx="8520600" cy="44016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SzPct val="100000"/>
              <a:buFont typeface="Times New Roman"/>
              <a:buChar char="●"/>
            </a:pPr>
            <a:r>
              <a:rPr lang="en" dirty="0">
                <a:latin typeface="Times New Roman"/>
                <a:ea typeface="Times New Roman"/>
                <a:cs typeface="Times New Roman"/>
                <a:sym typeface="Times New Roman"/>
              </a:rPr>
              <a:t>PCI DSS</a:t>
            </a:r>
            <a:endParaRPr dirty="0">
              <a:latin typeface="Times New Roman"/>
              <a:ea typeface="Times New Roman"/>
              <a:cs typeface="Times New Roman"/>
              <a:sym typeface="Times New Roman"/>
            </a:endParaRPr>
          </a:p>
          <a:p>
            <a:pPr marL="457200" lvl="0" indent="-325755" algn="l" rtl="0">
              <a:spcBef>
                <a:spcPts val="0"/>
              </a:spcBef>
              <a:spcAft>
                <a:spcPts val="0"/>
              </a:spcAft>
              <a:buSzPct val="163636"/>
              <a:buFont typeface="Times New Roman"/>
              <a:buChar char="●"/>
            </a:pPr>
            <a:r>
              <a:rPr lang="en" sz="1100" dirty="0">
                <a:latin typeface="Times New Roman"/>
                <a:ea typeface="Times New Roman"/>
                <a:cs typeface="Times New Roman"/>
                <a:sym typeface="Times New Roman"/>
              </a:rPr>
              <a:t>The Payment Card Industry Security Standards Council (PCI SSC) was launched on September 7, 2006 to manage the ongoing evolution of the Payment Card Industry (PCI) security standards with a focus on improving payment account security throughout the transaction process. The PCI DSS is administered and managed by the PCI SSC (</a:t>
            </a:r>
            <a:r>
              <a:rPr lang="en" sz="1100" u="sng" dirty="0">
                <a:solidFill>
                  <a:schemeClr val="hlink"/>
                </a:solidFill>
                <a:latin typeface="Times New Roman"/>
                <a:ea typeface="Times New Roman"/>
                <a:cs typeface="Times New Roman"/>
                <a:sym typeface="Times New Roman"/>
                <a:hlinkClick r:id="rId3"/>
              </a:rPr>
              <a:t>www.pcisecuritystandards.org</a:t>
            </a:r>
            <a:r>
              <a:rPr lang="en" sz="1100" dirty="0">
                <a:latin typeface="Times New Roman"/>
                <a:ea typeface="Times New Roman"/>
                <a:cs typeface="Times New Roman"/>
                <a:sym typeface="Times New Roman"/>
              </a:rPr>
              <a:t>), an independent body that was created by the major payment card brands. Note that PCI is not a law but just a standard that must be met to do business with any credit card company.</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b="1" dirty="0">
                <a:latin typeface="Times New Roman"/>
                <a:ea typeface="Times New Roman"/>
                <a:cs typeface="Times New Roman"/>
                <a:sym typeface="Times New Roman"/>
              </a:rPr>
              <a:t>Data center must comply with the following physical security requirements.</a:t>
            </a:r>
            <a:endParaRPr sz="1100" b="1"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There should be video surveillance to monitor entry and exit from data centers.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Access to data centers and physical copies of cardholder data should be restricted.</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Where possible, access will be made using electronic badge systems. When not possible, access is logged manually via a Visitor Access Log as defined in your procedures.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Develop procedures to distinguish between on-site staff and visitors easily.</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Record the visitor’s name, company represented, and on-site personnel allowing physical access in the logbook.</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Unless otherwise restricted by law, access logs must be retained for at least three months.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When physical copies of cardholder data are moved between physical locations, the delivery method must be followed as defined in your transport procedures.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Physical access to data centers should be limited to authorized personnel, designated approved employees, or contractors whose job functions or responsibilities require such physical access.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Appropriate personnel IDs should be provided for access to data centers.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Procedures for removing access should be followed for employees who are no longer employed by the organization or transferred from a data center access role.</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Visitors accessing data centers should be accompanied by authorized personnel, and all access should be recorded via the Visitor Access Log as defined in your procedures.</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Visitors who need access to the network should only be allowed to access authorized systems by authorized personnel, and their access should be monitored.</a:t>
            </a:r>
            <a:endParaRPr sz="1100" dirty="0">
              <a:latin typeface="Times New Roman"/>
              <a:ea typeface="Times New Roman"/>
              <a:cs typeface="Times New Roman"/>
              <a:sym typeface="Times New Roman"/>
            </a:endParaRP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Unless authorized in advance, the data center should have no network entrances to visitors, and access should only be allowed during the visit.</a:t>
            </a:r>
          </a:p>
          <a:p>
            <a:pPr marL="457200" lvl="0" indent="-287972" algn="l" rtl="0">
              <a:spcBef>
                <a:spcPts val="0"/>
              </a:spcBef>
              <a:spcAft>
                <a:spcPts val="0"/>
              </a:spcAft>
              <a:buSzPct val="100000"/>
              <a:buFont typeface="Times New Roman"/>
              <a:buChar char="●"/>
            </a:pPr>
            <a:r>
              <a:rPr lang="en" sz="1100" dirty="0">
                <a:latin typeface="Times New Roman"/>
                <a:ea typeface="Times New Roman"/>
                <a:cs typeface="Times New Roman"/>
                <a:sym typeface="Times New Roman"/>
              </a:rPr>
              <a:t>Failure to compy with PCI DSS standards will result in a 5,000 dollar fine and no longer the ability to process credit cards.</a:t>
            </a:r>
            <a:endParaRPr sz="1100" dirty="0">
              <a:latin typeface="Times New Roman"/>
              <a:ea typeface="Times New Roman"/>
              <a:cs typeface="Times New Roman"/>
              <a:sym typeface="Times New Roman"/>
            </a:endParaRPr>
          </a:p>
          <a:p>
            <a:pPr marL="457200" lvl="0" indent="-325755" algn="l" rtl="0">
              <a:spcBef>
                <a:spcPts val="0"/>
              </a:spcBef>
              <a:spcAft>
                <a:spcPts val="0"/>
              </a:spcAft>
              <a:buSzPct val="100000"/>
              <a:buFont typeface="Times New Roman"/>
              <a:buChar char="●"/>
            </a:pPr>
            <a:r>
              <a:rPr lang="en" dirty="0">
                <a:latin typeface="Times New Roman"/>
                <a:ea typeface="Times New Roman"/>
                <a:cs typeface="Times New Roman"/>
                <a:sym typeface="Times New Roman"/>
              </a:rPr>
              <a:t>Environmental issues</a:t>
            </a:r>
            <a:endParaRPr dirty="0">
              <a:latin typeface="Times New Roman"/>
              <a:ea typeface="Times New Roman"/>
              <a:cs typeface="Times New Roman"/>
              <a:sym typeface="Times New Roman"/>
            </a:endParaRPr>
          </a:p>
          <a:p>
            <a:pPr marL="457200" lvl="0" indent="-293370" algn="l" rtl="0">
              <a:spcBef>
                <a:spcPts val="0"/>
              </a:spcBef>
              <a:spcAft>
                <a:spcPts val="0"/>
              </a:spcAft>
              <a:buSzPct val="100000"/>
              <a:buFont typeface="Times New Roman"/>
              <a:buChar char="●"/>
            </a:pPr>
            <a:r>
              <a:rPr lang="en" sz="1200" dirty="0">
                <a:latin typeface="Times New Roman"/>
                <a:ea typeface="Times New Roman"/>
                <a:cs typeface="Times New Roman"/>
                <a:sym typeface="Times New Roman"/>
              </a:rPr>
              <a:t>Data centers providers are subject to various environmental and health and safety laws and regulations, including those relating to the generation, storage, handling and disposal of hazardous substances and technological equipment, the maintenance of facilities, the generation and use of electricity or other power, noise pollution and liability for historically contaminated land. In addition, data centers, as consumers of substantial amounts of electricity, are affected by a number of regulations which are capable of imposing liability for the cost of the investigation and remediation of contaminated sites on a strict causal basis, without regard to fault or the care taken in the disposal activity.</a:t>
            </a:r>
            <a:endParaRPr dirty="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524050" y="809625"/>
            <a:ext cx="7639050" cy="3524250"/>
          </a:xfrm>
          <a:prstGeom prst="rect">
            <a:avLst/>
          </a:prstGeom>
          <a:noFill/>
          <a:ln>
            <a:noFill/>
          </a:ln>
        </p:spPr>
      </p:pic>
      <p:sp>
        <p:nvSpPr>
          <p:cNvPr id="2" name="TextBox 1">
            <a:extLst>
              <a:ext uri="{FF2B5EF4-FFF2-40B4-BE49-F238E27FC236}">
                <a16:creationId xmlns:a16="http://schemas.microsoft.com/office/drawing/2014/main" id="{48B849F4-D7AC-4FBE-8D2D-FC77BBCD635A}"/>
              </a:ext>
            </a:extLst>
          </p:cNvPr>
          <p:cNvSpPr txBox="1"/>
          <p:nvPr/>
        </p:nvSpPr>
        <p:spPr>
          <a:xfrm>
            <a:off x="2187526" y="4333875"/>
            <a:ext cx="4171072" cy="861774"/>
          </a:xfrm>
          <a:prstGeom prst="rect">
            <a:avLst/>
          </a:prstGeom>
          <a:noFill/>
        </p:spPr>
        <p:txBody>
          <a:bodyPr wrap="square" rtlCol="0">
            <a:spAutoFit/>
          </a:bodyPr>
          <a:lstStyle/>
          <a:p>
            <a:r>
              <a:rPr lang="en-US" sz="1800" dirty="0">
                <a:solidFill>
                  <a:srgbClr val="323232"/>
                </a:solidFill>
                <a:highlight>
                  <a:srgbClr val="FFFFFF"/>
                </a:highlight>
                <a:latin typeface="Times New Roman"/>
                <a:ea typeface="Times New Roman"/>
                <a:cs typeface="Times New Roman"/>
                <a:sym typeface="Times New Roman"/>
                <a:hlinkClick r:id="rId4"/>
              </a:rPr>
              <a:t>https://www.sisainfosec.com/services/pci-dss-compliance/</a:t>
            </a:r>
            <a:endParaRPr lang="en-US" sz="1800" dirty="0">
              <a:solidFill>
                <a:srgbClr val="323232"/>
              </a:solidFill>
              <a:highlight>
                <a:srgbClr val="FFFFFF"/>
              </a:highlight>
              <a:latin typeface="Times New Roman"/>
              <a:ea typeface="Times New Roman"/>
              <a:cs typeface="Times New Roman"/>
              <a:sym typeface="Times New Roman"/>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 sz="2400">
                <a:latin typeface="Times New Roman"/>
                <a:ea typeface="Times New Roman"/>
                <a:cs typeface="Times New Roman"/>
                <a:sym typeface="Times New Roman"/>
              </a:rPr>
              <a:t>Ethical Issues</a:t>
            </a:r>
            <a:endParaRPr sz="2400">
              <a:latin typeface="Times New Roman"/>
              <a:ea typeface="Times New Roman"/>
              <a:cs typeface="Times New Roman"/>
              <a:sym typeface="Times New Roman"/>
            </a:endParaRPr>
          </a:p>
        </p:txBody>
      </p:sp>
      <p:sp>
        <p:nvSpPr>
          <p:cNvPr id="90" name="Google Shape;90;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Noise pollution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200">
                <a:latin typeface="Times New Roman"/>
                <a:ea typeface="Times New Roman"/>
                <a:cs typeface="Times New Roman"/>
                <a:sym typeface="Times New Roman"/>
              </a:rPr>
              <a:t>Data center are loud and can be between 70-95 dBA this is not such a big issue if the center is away from any residential areas but in some cases they are and so more money needs to be invested to reduce the local noise pollution as to not break any local noise ordinance. </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Power consumption</a:t>
            </a:r>
            <a:endParaRPr>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200">
                <a:latin typeface="Times New Roman"/>
                <a:ea typeface="Times New Roman"/>
                <a:cs typeface="Times New Roman"/>
                <a:sym typeface="Times New Roman"/>
              </a:rPr>
              <a:t>On a global scale, data center power consumption amounted to about 416 terawatts, or roughly three percent of all electricity generated on the planet.</a:t>
            </a:r>
            <a:endParaRPr sz="19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water consumption</a:t>
            </a:r>
            <a:endParaRPr>
              <a:latin typeface="Times New Roman"/>
              <a:ea typeface="Times New Roman"/>
              <a:cs typeface="Times New Roman"/>
              <a:sym typeface="Times New Roman"/>
            </a:endParaRPr>
          </a:p>
          <a:p>
            <a:pPr marL="457200" lvl="0" indent="-349250" algn="l" rtl="0">
              <a:spcBef>
                <a:spcPts val="0"/>
              </a:spcBef>
              <a:spcAft>
                <a:spcPts val="0"/>
              </a:spcAft>
              <a:buSzPts val="1900"/>
              <a:buFont typeface="Times New Roman"/>
              <a:buChar char="●"/>
            </a:pPr>
            <a:r>
              <a:rPr lang="en" sz="1200">
                <a:latin typeface="Times New Roman"/>
                <a:ea typeface="Times New Roman"/>
                <a:cs typeface="Times New Roman"/>
                <a:sym typeface="Times New Roman"/>
              </a:rPr>
              <a:t>The typical data center uses about 3-5 million gallons of water per day.</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A lot of that water is potable - that is drinking - water coming straight from the utility. This has become a hug debate over the use of drinking water especially is hard hit areas like Arizona where there is currently a 20 year drought happening.</a:t>
            </a:r>
            <a:endParaRPr sz="1200">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Professional Issues</a:t>
            </a:r>
            <a:endParaRPr sz="2400">
              <a:latin typeface="Times New Roman"/>
              <a:ea typeface="Times New Roman"/>
              <a:cs typeface="Times New Roman"/>
              <a:sym typeface="Times New Roman"/>
            </a:endParaRPr>
          </a:p>
        </p:txBody>
      </p:sp>
      <p:sp>
        <p:nvSpPr>
          <p:cNvPr id="96" name="Google Shape;96;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Disable accounts when people leave</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Accounts will be disabled within 15 days after employee leaves the company.</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Accounts will be deleted after 60 days of when employees leave the company.</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Take key cards when people leave.</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Forward employee email to their replacement.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After 90 days remove ex employee disable ex employee email account.</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latin typeface="Times New Roman"/>
                <a:ea typeface="Times New Roman"/>
                <a:cs typeface="Times New Roman"/>
                <a:sym typeface="Times New Roman"/>
              </a:rPr>
              <a:t>Remove employee from access list to the building within 15 days after employee leaves.</a:t>
            </a:r>
            <a:endParaRPr dirty="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Incident Response</a:t>
            </a:r>
            <a:endParaRPr sz="2400">
              <a:latin typeface="Times New Roman"/>
              <a:ea typeface="Times New Roman"/>
              <a:cs typeface="Times New Roman"/>
              <a:sym typeface="Times New Roman"/>
            </a:endParaRPr>
          </a:p>
        </p:txBody>
      </p:sp>
      <p:sp>
        <p:nvSpPr>
          <p:cNvPr id="102" name="Google Shape;102;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Incident Response team will be subject matter experts in a variety of topics to create a well-rounded team when needed</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Early and accurate identification of incidents is key to strong and effective incident management</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Keep track of previous incidents to identify patterns for faster and smoother remediations</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It's easier and cheaper to prevent incidents rather than fixing incidents</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2580</Words>
  <Application>Microsoft Office PowerPoint</Application>
  <PresentationFormat>On-screen Show (16:9)</PresentationFormat>
  <Paragraphs>149</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Open Sans</vt:lpstr>
      <vt:lpstr>Economica</vt:lpstr>
      <vt:lpstr>Arial</vt:lpstr>
      <vt:lpstr>Times New Roman</vt:lpstr>
      <vt:lpstr>Luxe</vt:lpstr>
      <vt:lpstr>Secure Data LLC Security Control Plan</vt:lpstr>
      <vt:lpstr>Security Program Implementation Plan </vt:lpstr>
      <vt:lpstr>Legal Issues</vt:lpstr>
      <vt:lpstr>PowerPoint Presentation</vt:lpstr>
      <vt:lpstr>PowerPoint Presentation</vt:lpstr>
      <vt:lpstr>PowerPoint Presentation</vt:lpstr>
      <vt:lpstr>Ethical Issues</vt:lpstr>
      <vt:lpstr>Professional Issues</vt:lpstr>
      <vt:lpstr>Incident Response</vt:lpstr>
      <vt:lpstr>Incident Response Plan</vt:lpstr>
      <vt:lpstr>Business Continuity and Disaster Recovery</vt:lpstr>
      <vt:lpstr>Physical Security</vt:lpstr>
      <vt:lpstr>Building Requirements</vt:lpstr>
      <vt:lpstr>Data Center Requirements</vt:lpstr>
      <vt:lpstr>Backup systems</vt:lpstr>
      <vt:lpstr>Access Control</vt:lpstr>
      <vt:lpstr>Layered Security</vt:lpstr>
      <vt:lpstr>References</vt:lpstr>
      <vt:lpstr>References (cont.)</vt:lpstr>
      <vt:lpstr>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Program Implementation Plan</dc:title>
  <dc:creator>Christopher Barnes</dc:creator>
  <cp:lastModifiedBy>SAM ROETHEMEYER</cp:lastModifiedBy>
  <cp:revision>18</cp:revision>
  <dcterms:modified xsi:type="dcterms:W3CDTF">2023-07-17T22:11:34Z</dcterms:modified>
</cp:coreProperties>
</file>